
<file path=[Content_Types].xml><?xml version="1.0" encoding="utf-8"?>
<Types xmlns="http://schemas.openxmlformats.org/package/2006/content-types">
  <Default Extension="xml" ContentType="application/xml"/>
  <Default Extension="jpg" ContentType="image/jpeg"/>
  <Default Extension="m4v" ContentType="video/unknown"/>
  <Default Extension="jpeg" ContentType="image/jpeg"/>
  <Default Extension="rels" ContentType="application/vnd.openxmlformats-package.relationships+xml"/>
  <Default Extension="mov" ContentType="video/quicktime"/>
  <Default Extension="gif" ContentType="image/gif"/>
  <Default Extension="wav" ContentType="audio/x-wav"/>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134" r:id="rId1"/>
  </p:sldMasterIdLst>
  <p:notesMasterIdLst>
    <p:notesMasterId r:id="rId25"/>
  </p:notesMasterIdLst>
  <p:sldIdLst>
    <p:sldId id="256" r:id="rId2"/>
    <p:sldId id="257" r:id="rId3"/>
    <p:sldId id="258" r:id="rId4"/>
    <p:sldId id="259" r:id="rId5"/>
    <p:sldId id="268" r:id="rId6"/>
    <p:sldId id="272" r:id="rId7"/>
    <p:sldId id="264" r:id="rId8"/>
    <p:sldId id="260" r:id="rId9"/>
    <p:sldId id="265" r:id="rId10"/>
    <p:sldId id="266" r:id="rId11"/>
    <p:sldId id="273" r:id="rId12"/>
    <p:sldId id="261" r:id="rId13"/>
    <p:sldId id="267" r:id="rId14"/>
    <p:sldId id="262" r:id="rId15"/>
    <p:sldId id="269" r:id="rId16"/>
    <p:sldId id="274" r:id="rId17"/>
    <p:sldId id="270" r:id="rId18"/>
    <p:sldId id="277" r:id="rId19"/>
    <p:sldId id="278" r:id="rId20"/>
    <p:sldId id="271" r:id="rId21"/>
    <p:sldId id="263" r:id="rId22"/>
    <p:sldId id="275" r:id="rId23"/>
    <p:sldId id="276"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31"/>
    <p:restoredTop sz="78976"/>
  </p:normalViewPr>
  <p:slideViewPr>
    <p:cSldViewPr snapToGrid="0" snapToObjects="1">
      <p:cViewPr varScale="1">
        <p:scale>
          <a:sx n="122" d="100"/>
          <a:sy n="122" d="100"/>
        </p:scale>
        <p:origin x="331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036E0F-8E26-4168-9A93-B3FC12F8771D}" type="doc">
      <dgm:prSet loTypeId="urn:microsoft.com/office/officeart/2005/8/layout/default" loCatId="Inbox" qsTypeId="urn:microsoft.com/office/officeart/2005/8/quickstyle/simple4" qsCatId="simple" csTypeId="urn:microsoft.com/office/officeart/2005/8/colors/accent3_5" csCatId="accent3" phldr="1"/>
      <dgm:spPr/>
      <dgm:t>
        <a:bodyPr/>
        <a:lstStyle/>
        <a:p>
          <a:endParaRPr lang="en-US"/>
        </a:p>
      </dgm:t>
    </dgm:pt>
    <dgm:pt modelId="{7C684BF6-4669-4A86-9988-63FF98430CC3}">
      <dgm:prSet/>
      <dgm:spPr/>
      <dgm:t>
        <a:bodyPr/>
        <a:lstStyle/>
        <a:p>
          <a:r>
            <a:rPr lang="en-US" b="1" dirty="0"/>
            <a:t>Endangered Languages and Documentation Program </a:t>
          </a:r>
          <a:r>
            <a:rPr lang="en-US" dirty="0"/>
            <a:t>grant to record naturally occurring conversations in Arapaho (2008-2010)</a:t>
          </a:r>
        </a:p>
      </dgm:t>
    </dgm:pt>
    <dgm:pt modelId="{64579F89-E6AB-4306-B543-30FB8DF1C6D9}" type="parTrans" cxnId="{43BCDF83-BD27-4D89-91E0-808E003482B9}">
      <dgm:prSet/>
      <dgm:spPr/>
      <dgm:t>
        <a:bodyPr/>
        <a:lstStyle/>
        <a:p>
          <a:endParaRPr lang="en-US"/>
        </a:p>
      </dgm:t>
    </dgm:pt>
    <dgm:pt modelId="{B8502FC4-E03C-40D4-B26A-E2FD4B941D6B}" type="sibTrans" cxnId="{43BCDF83-BD27-4D89-91E0-808E003482B9}">
      <dgm:prSet phldrT="1" phldr="0"/>
      <dgm:spPr/>
      <dgm:t>
        <a:bodyPr/>
        <a:lstStyle/>
        <a:p>
          <a:endParaRPr lang="en-US" dirty="0"/>
        </a:p>
      </dgm:t>
    </dgm:pt>
    <dgm:pt modelId="{5C9A8EBD-7FD2-41A9-9733-51361F62B00C}">
      <dgm:prSet/>
      <dgm:spPr/>
      <dgm:t>
        <a:bodyPr/>
        <a:lstStyle/>
        <a:p>
          <a:r>
            <a:rPr lang="en-US" dirty="0"/>
            <a:t>Data recorded, transcribed, and translated by the </a:t>
          </a:r>
          <a:r>
            <a:rPr lang="en-US" b="1" dirty="0"/>
            <a:t>Center of Indigenous Languages of the West </a:t>
          </a:r>
          <a:r>
            <a:rPr lang="en-US" dirty="0"/>
            <a:t>at the University of Colorado Boulder.</a:t>
          </a:r>
        </a:p>
      </dgm:t>
    </dgm:pt>
    <dgm:pt modelId="{A36F65CA-CE71-45D0-8997-0B41FB644D92}" type="parTrans" cxnId="{C957F97F-DC9C-437A-8832-1290F972FE85}">
      <dgm:prSet/>
      <dgm:spPr/>
      <dgm:t>
        <a:bodyPr/>
        <a:lstStyle/>
        <a:p>
          <a:endParaRPr lang="en-US"/>
        </a:p>
      </dgm:t>
    </dgm:pt>
    <dgm:pt modelId="{7301FEBC-80DB-412E-B28D-3CF774D2D7C2}" type="sibTrans" cxnId="{C957F97F-DC9C-437A-8832-1290F972FE85}">
      <dgm:prSet phldrT="2" phldr="0"/>
      <dgm:spPr/>
      <dgm:t>
        <a:bodyPr/>
        <a:lstStyle/>
        <a:p>
          <a:endParaRPr lang="en-US" dirty="0"/>
        </a:p>
      </dgm:t>
    </dgm:pt>
    <dgm:pt modelId="{2AFC5455-4DEB-4B75-BAD0-C241C7853EBF}">
      <dgm:prSet/>
      <dgm:spPr/>
      <dgm:t>
        <a:bodyPr/>
        <a:lstStyle/>
        <a:p>
          <a:r>
            <a:rPr lang="en-US" dirty="0"/>
            <a:t>Data available in </a:t>
          </a:r>
          <a:r>
            <a:rPr lang="en-US" b="1" dirty="0"/>
            <a:t>Endangered Languages Archive.</a:t>
          </a:r>
        </a:p>
      </dgm:t>
    </dgm:pt>
    <dgm:pt modelId="{97BDC188-10E7-47B4-85ED-4AA388EC79FB}" type="parTrans" cxnId="{DC269698-AE78-4FF1-A259-FFD8F6D84309}">
      <dgm:prSet/>
      <dgm:spPr/>
      <dgm:t>
        <a:bodyPr/>
        <a:lstStyle/>
        <a:p>
          <a:endParaRPr lang="en-US"/>
        </a:p>
      </dgm:t>
    </dgm:pt>
    <dgm:pt modelId="{D80CB100-4F19-4FB9-9C89-383E9037B043}" type="sibTrans" cxnId="{DC269698-AE78-4FF1-A259-FFD8F6D84309}">
      <dgm:prSet phldrT="3" phldr="0"/>
      <dgm:spPr/>
      <dgm:t>
        <a:bodyPr/>
        <a:lstStyle/>
        <a:p>
          <a:endParaRPr lang="en-US" dirty="0"/>
        </a:p>
      </dgm:t>
    </dgm:pt>
    <dgm:pt modelId="{1365CB7F-6228-DA45-A1E4-E60A0BA6CC2B}" type="pres">
      <dgm:prSet presAssocID="{4B036E0F-8E26-4168-9A93-B3FC12F8771D}" presName="diagram" presStyleCnt="0">
        <dgm:presLayoutVars>
          <dgm:dir/>
          <dgm:resizeHandles val="exact"/>
        </dgm:presLayoutVars>
      </dgm:prSet>
      <dgm:spPr/>
      <dgm:t>
        <a:bodyPr/>
        <a:lstStyle/>
        <a:p>
          <a:endParaRPr lang="en-US"/>
        </a:p>
      </dgm:t>
    </dgm:pt>
    <dgm:pt modelId="{BE0ED55F-A11D-0145-A31C-C25F24F5AF15}" type="pres">
      <dgm:prSet presAssocID="{7C684BF6-4669-4A86-9988-63FF98430CC3}" presName="node" presStyleLbl="node1" presStyleIdx="0" presStyleCnt="3">
        <dgm:presLayoutVars>
          <dgm:bulletEnabled val="1"/>
        </dgm:presLayoutVars>
      </dgm:prSet>
      <dgm:spPr/>
      <dgm:t>
        <a:bodyPr/>
        <a:lstStyle/>
        <a:p>
          <a:endParaRPr lang="en-US"/>
        </a:p>
      </dgm:t>
    </dgm:pt>
    <dgm:pt modelId="{BA7A23A9-1219-B141-8413-9A02221DD2C2}" type="pres">
      <dgm:prSet presAssocID="{B8502FC4-E03C-40D4-B26A-E2FD4B941D6B}" presName="sibTrans" presStyleCnt="0"/>
      <dgm:spPr/>
      <dgm:t>
        <a:bodyPr/>
        <a:lstStyle/>
        <a:p>
          <a:endParaRPr lang="en-US"/>
        </a:p>
      </dgm:t>
    </dgm:pt>
    <dgm:pt modelId="{EB4D162C-58D7-6647-9783-FE2DD0DE805B}" type="pres">
      <dgm:prSet presAssocID="{5C9A8EBD-7FD2-41A9-9733-51361F62B00C}" presName="node" presStyleLbl="node1" presStyleIdx="1" presStyleCnt="3">
        <dgm:presLayoutVars>
          <dgm:bulletEnabled val="1"/>
        </dgm:presLayoutVars>
      </dgm:prSet>
      <dgm:spPr/>
      <dgm:t>
        <a:bodyPr/>
        <a:lstStyle/>
        <a:p>
          <a:endParaRPr lang="en-US"/>
        </a:p>
      </dgm:t>
    </dgm:pt>
    <dgm:pt modelId="{63C2696F-867C-194F-A1DE-96C3A215C8F6}" type="pres">
      <dgm:prSet presAssocID="{7301FEBC-80DB-412E-B28D-3CF774D2D7C2}" presName="sibTrans" presStyleCnt="0"/>
      <dgm:spPr/>
      <dgm:t>
        <a:bodyPr/>
        <a:lstStyle/>
        <a:p>
          <a:endParaRPr lang="en-US"/>
        </a:p>
      </dgm:t>
    </dgm:pt>
    <dgm:pt modelId="{FE305768-7007-9D44-BE29-2BDA7F06AF39}" type="pres">
      <dgm:prSet presAssocID="{2AFC5455-4DEB-4B75-BAD0-C241C7853EBF}" presName="node" presStyleLbl="node1" presStyleIdx="2" presStyleCnt="3">
        <dgm:presLayoutVars>
          <dgm:bulletEnabled val="1"/>
        </dgm:presLayoutVars>
      </dgm:prSet>
      <dgm:spPr/>
      <dgm:t>
        <a:bodyPr/>
        <a:lstStyle/>
        <a:p>
          <a:endParaRPr lang="en-US"/>
        </a:p>
      </dgm:t>
    </dgm:pt>
  </dgm:ptLst>
  <dgm:cxnLst>
    <dgm:cxn modelId="{C957F97F-DC9C-437A-8832-1290F972FE85}" srcId="{4B036E0F-8E26-4168-9A93-B3FC12F8771D}" destId="{5C9A8EBD-7FD2-41A9-9733-51361F62B00C}" srcOrd="1" destOrd="0" parTransId="{A36F65CA-CE71-45D0-8997-0B41FB644D92}" sibTransId="{7301FEBC-80DB-412E-B28D-3CF774D2D7C2}"/>
    <dgm:cxn modelId="{56C2E1D4-BBDB-DC4C-A2B6-EDDA100245A8}" type="presOf" srcId="{7C684BF6-4669-4A86-9988-63FF98430CC3}" destId="{BE0ED55F-A11D-0145-A31C-C25F24F5AF15}" srcOrd="0" destOrd="0" presId="urn:microsoft.com/office/officeart/2005/8/layout/default"/>
    <dgm:cxn modelId="{0F7428E3-E83A-6147-9BC4-8A9CDB2196CE}" type="presOf" srcId="{4B036E0F-8E26-4168-9A93-B3FC12F8771D}" destId="{1365CB7F-6228-DA45-A1E4-E60A0BA6CC2B}" srcOrd="0" destOrd="0" presId="urn:microsoft.com/office/officeart/2005/8/layout/default"/>
    <dgm:cxn modelId="{43BCDF83-BD27-4D89-91E0-808E003482B9}" srcId="{4B036E0F-8E26-4168-9A93-B3FC12F8771D}" destId="{7C684BF6-4669-4A86-9988-63FF98430CC3}" srcOrd="0" destOrd="0" parTransId="{64579F89-E6AB-4306-B543-30FB8DF1C6D9}" sibTransId="{B8502FC4-E03C-40D4-B26A-E2FD4B941D6B}"/>
    <dgm:cxn modelId="{64F0B882-B2B6-A344-967C-86FEFD954CE2}" type="presOf" srcId="{2AFC5455-4DEB-4B75-BAD0-C241C7853EBF}" destId="{FE305768-7007-9D44-BE29-2BDA7F06AF39}" srcOrd="0" destOrd="0" presId="urn:microsoft.com/office/officeart/2005/8/layout/default"/>
    <dgm:cxn modelId="{60B8F2BD-7FFB-3544-97F5-F5B145367666}" type="presOf" srcId="{5C9A8EBD-7FD2-41A9-9733-51361F62B00C}" destId="{EB4D162C-58D7-6647-9783-FE2DD0DE805B}" srcOrd="0" destOrd="0" presId="urn:microsoft.com/office/officeart/2005/8/layout/default"/>
    <dgm:cxn modelId="{DC269698-AE78-4FF1-A259-FFD8F6D84309}" srcId="{4B036E0F-8E26-4168-9A93-B3FC12F8771D}" destId="{2AFC5455-4DEB-4B75-BAD0-C241C7853EBF}" srcOrd="2" destOrd="0" parTransId="{97BDC188-10E7-47B4-85ED-4AA388EC79FB}" sibTransId="{D80CB100-4F19-4FB9-9C89-383E9037B043}"/>
    <dgm:cxn modelId="{228BB05F-9B92-094D-815F-5DE95C75DFB6}" type="presParOf" srcId="{1365CB7F-6228-DA45-A1E4-E60A0BA6CC2B}" destId="{BE0ED55F-A11D-0145-A31C-C25F24F5AF15}" srcOrd="0" destOrd="0" presId="urn:microsoft.com/office/officeart/2005/8/layout/default"/>
    <dgm:cxn modelId="{EEF12F0B-EE39-2B4E-99FE-E9ED0134E57A}" type="presParOf" srcId="{1365CB7F-6228-DA45-A1E4-E60A0BA6CC2B}" destId="{BA7A23A9-1219-B141-8413-9A02221DD2C2}" srcOrd="1" destOrd="0" presId="urn:microsoft.com/office/officeart/2005/8/layout/default"/>
    <dgm:cxn modelId="{BF314E10-410E-9741-9F72-B6434D237749}" type="presParOf" srcId="{1365CB7F-6228-DA45-A1E4-E60A0BA6CC2B}" destId="{EB4D162C-58D7-6647-9783-FE2DD0DE805B}" srcOrd="2" destOrd="0" presId="urn:microsoft.com/office/officeart/2005/8/layout/default"/>
    <dgm:cxn modelId="{5803954E-F277-5948-9FE5-780E4E012445}" type="presParOf" srcId="{1365CB7F-6228-DA45-A1E4-E60A0BA6CC2B}" destId="{63C2696F-867C-194F-A1DE-96C3A215C8F6}" srcOrd="3" destOrd="0" presId="urn:microsoft.com/office/officeart/2005/8/layout/default"/>
    <dgm:cxn modelId="{3A226820-94B0-BE4F-B001-6F75F5D31EE1}" type="presParOf" srcId="{1365CB7F-6228-DA45-A1E4-E60A0BA6CC2B}" destId="{FE305768-7007-9D44-BE29-2BDA7F06AF39}"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0ED55F-A11D-0145-A31C-C25F24F5AF15}">
      <dsp:nvSpPr>
        <dsp:cNvPr id="0" name=""/>
        <dsp:cNvSpPr/>
      </dsp:nvSpPr>
      <dsp:spPr>
        <a:xfrm>
          <a:off x="429570" y="472"/>
          <a:ext cx="3346456" cy="2007873"/>
        </a:xfrm>
        <a:prstGeom prst="rect">
          <a:avLst/>
        </a:prstGeom>
        <a:gradFill rotWithShape="0">
          <a:gsLst>
            <a:gs pos="0">
              <a:schemeClr val="accent3">
                <a:alpha val="90000"/>
                <a:hueOff val="0"/>
                <a:satOff val="0"/>
                <a:lumOff val="0"/>
                <a:alphaOff val="0"/>
                <a:satMod val="103000"/>
                <a:lumMod val="102000"/>
                <a:tint val="94000"/>
              </a:schemeClr>
            </a:gs>
            <a:gs pos="50000">
              <a:schemeClr val="accent3">
                <a:alpha val="90000"/>
                <a:hueOff val="0"/>
                <a:satOff val="0"/>
                <a:lumOff val="0"/>
                <a:alphaOff val="0"/>
                <a:satMod val="110000"/>
                <a:lumMod val="100000"/>
                <a:shade val="100000"/>
              </a:schemeClr>
            </a:gs>
            <a:gs pos="100000">
              <a:schemeClr val="accent3">
                <a:alpha val="9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b="1" kern="1200" dirty="0"/>
            <a:t>Endangered Languages and Documentation Program </a:t>
          </a:r>
          <a:r>
            <a:rPr lang="en-US" sz="2300" kern="1200" dirty="0"/>
            <a:t>grant to record naturally occurring conversations in Arapaho (2008-2010)</a:t>
          </a:r>
        </a:p>
      </dsp:txBody>
      <dsp:txXfrm>
        <a:off x="429570" y="472"/>
        <a:ext cx="3346456" cy="2007873"/>
      </dsp:txXfrm>
    </dsp:sp>
    <dsp:sp modelId="{EB4D162C-58D7-6647-9783-FE2DD0DE805B}">
      <dsp:nvSpPr>
        <dsp:cNvPr id="0" name=""/>
        <dsp:cNvSpPr/>
      </dsp:nvSpPr>
      <dsp:spPr>
        <a:xfrm>
          <a:off x="4110672" y="472"/>
          <a:ext cx="3346456" cy="2007873"/>
        </a:xfrm>
        <a:prstGeom prst="rect">
          <a:avLst/>
        </a:prstGeom>
        <a:gradFill rotWithShape="0">
          <a:gsLst>
            <a:gs pos="0">
              <a:schemeClr val="accent3">
                <a:alpha val="90000"/>
                <a:hueOff val="0"/>
                <a:satOff val="0"/>
                <a:lumOff val="0"/>
                <a:alphaOff val="-20000"/>
                <a:satMod val="103000"/>
                <a:lumMod val="102000"/>
                <a:tint val="94000"/>
              </a:schemeClr>
            </a:gs>
            <a:gs pos="50000">
              <a:schemeClr val="accent3">
                <a:alpha val="90000"/>
                <a:hueOff val="0"/>
                <a:satOff val="0"/>
                <a:lumOff val="0"/>
                <a:alphaOff val="-20000"/>
                <a:satMod val="110000"/>
                <a:lumMod val="100000"/>
                <a:shade val="100000"/>
              </a:schemeClr>
            </a:gs>
            <a:gs pos="100000">
              <a:schemeClr val="accent3">
                <a:alpha val="90000"/>
                <a:hueOff val="0"/>
                <a:satOff val="0"/>
                <a:lumOff val="0"/>
                <a:alphaOff val="-2000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Data recorded, transcribed, and translated by the </a:t>
          </a:r>
          <a:r>
            <a:rPr lang="en-US" sz="2300" b="1" kern="1200" dirty="0"/>
            <a:t>Center of Indigenous Languages of the West </a:t>
          </a:r>
          <a:r>
            <a:rPr lang="en-US" sz="2300" kern="1200" dirty="0"/>
            <a:t>at the University of Colorado Boulder.</a:t>
          </a:r>
        </a:p>
      </dsp:txBody>
      <dsp:txXfrm>
        <a:off x="4110672" y="472"/>
        <a:ext cx="3346456" cy="2007873"/>
      </dsp:txXfrm>
    </dsp:sp>
    <dsp:sp modelId="{FE305768-7007-9D44-BE29-2BDA7F06AF39}">
      <dsp:nvSpPr>
        <dsp:cNvPr id="0" name=""/>
        <dsp:cNvSpPr/>
      </dsp:nvSpPr>
      <dsp:spPr>
        <a:xfrm>
          <a:off x="2270121" y="2342991"/>
          <a:ext cx="3346456" cy="2007873"/>
        </a:xfrm>
        <a:prstGeom prst="rect">
          <a:avLst/>
        </a:prstGeom>
        <a:gradFill rotWithShape="0">
          <a:gsLst>
            <a:gs pos="0">
              <a:schemeClr val="accent3">
                <a:alpha val="90000"/>
                <a:hueOff val="0"/>
                <a:satOff val="0"/>
                <a:lumOff val="0"/>
                <a:alphaOff val="-40000"/>
                <a:satMod val="103000"/>
                <a:lumMod val="102000"/>
                <a:tint val="94000"/>
              </a:schemeClr>
            </a:gs>
            <a:gs pos="50000">
              <a:schemeClr val="accent3">
                <a:alpha val="90000"/>
                <a:hueOff val="0"/>
                <a:satOff val="0"/>
                <a:lumOff val="0"/>
                <a:alphaOff val="-40000"/>
                <a:satMod val="110000"/>
                <a:lumMod val="100000"/>
                <a:shade val="100000"/>
              </a:schemeClr>
            </a:gs>
            <a:gs pos="100000">
              <a:schemeClr val="accent3">
                <a:alpha val="90000"/>
                <a:hueOff val="0"/>
                <a:satOff val="0"/>
                <a:lumOff val="0"/>
                <a:alphaOff val="-4000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Data available in </a:t>
          </a:r>
          <a:r>
            <a:rPr lang="en-US" sz="2300" b="1" kern="1200" dirty="0"/>
            <a:t>Endangered Languages Archive.</a:t>
          </a:r>
        </a:p>
      </dsp:txBody>
      <dsp:txXfrm>
        <a:off x="2270121" y="2342991"/>
        <a:ext cx="3346456" cy="200787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jpg>
</file>

<file path=ppt/media/image5.png>
</file>

<file path=ppt/media/image6.gif>
</file>

<file path=ppt/media/image7.png>
</file>

<file path=ppt/media/image8.png>
</file>

<file path=ppt/media/image9.png>
</file>

<file path=ppt/media/media1.mov>
</file>

<file path=ppt/media/media2.wav>
</file>

<file path=ppt/media/media3.m4v>
</file>

<file path=ppt/media/media4.mov>
</file>

<file path=ppt/media/media5.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C5B0D6-D010-AD45-9D35-BDA590709790}" type="datetimeFigureOut">
              <a:rPr lang="en-US" smtClean="0"/>
              <a:t>6/23/17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40650B-1431-2148-94DA-9B9016DC0947}" type="slidenum">
              <a:rPr lang="en-US" smtClean="0"/>
              <a:t>‹#›</a:t>
            </a:fld>
            <a:endParaRPr lang="en-US"/>
          </a:p>
        </p:txBody>
      </p:sp>
    </p:spTree>
    <p:extLst>
      <p:ext uri="{BB962C8B-B14F-4D97-AF65-F5344CB8AC3E}">
        <p14:creationId xmlns:p14="http://schemas.microsoft.com/office/powerpoint/2010/main" val="8386982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40650B-1431-2148-94DA-9B9016DC0947}" type="slidenum">
              <a:rPr lang="en-US" smtClean="0"/>
              <a:t>1</a:t>
            </a:fld>
            <a:endParaRPr lang="en-US"/>
          </a:p>
        </p:txBody>
      </p:sp>
    </p:spTree>
    <p:extLst>
      <p:ext uri="{BB962C8B-B14F-4D97-AF65-F5344CB8AC3E}">
        <p14:creationId xmlns:p14="http://schemas.microsoft.com/office/powerpoint/2010/main" val="1045337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know them from the context. They may have been vaguely identified,</a:t>
            </a:r>
            <a:r>
              <a:rPr lang="en-US" baseline="0" dirty="0"/>
              <a:t> but never by </a:t>
            </a:r>
            <a:r>
              <a:rPr lang="en-US" baseline="0" dirty="0" smtClean="0"/>
              <a:t>name.</a:t>
            </a:r>
          </a:p>
          <a:p>
            <a:r>
              <a:rPr lang="en-US" baseline="0" dirty="0" smtClean="0"/>
              <a:t>In example 1, the referent is present during the recording </a:t>
            </a:r>
            <a:r>
              <a:rPr lang="mr-IN" baseline="0" dirty="0" smtClean="0"/>
              <a:t>–</a:t>
            </a:r>
            <a:r>
              <a:rPr lang="en-US" baseline="0" dirty="0" smtClean="0"/>
              <a:t> he is the one doing recording. He speaks the language fluently and the speakers know him well by name, either traditional or the Anglo.</a:t>
            </a:r>
          </a:p>
          <a:p>
            <a:r>
              <a:rPr lang="en-US" baseline="0" dirty="0" smtClean="0"/>
              <a:t>Vera begins a new sequence of a complaint by attributing it to the anthropologist behind the camera. In line 1, she refers to him with a noun phrase “</a:t>
            </a:r>
            <a:r>
              <a:rPr lang="en-US" baseline="0" dirty="0" err="1" smtClean="0"/>
              <a:t>Nehe</a:t>
            </a:r>
            <a:r>
              <a:rPr lang="en-US" baseline="0" dirty="0" smtClean="0"/>
              <a:t>’ Nih’oo3oo” this white man (trickster). She boosts her complaint by adding a prefix </a:t>
            </a:r>
            <a:r>
              <a:rPr lang="en-US" baseline="0" dirty="0" err="1" smtClean="0"/>
              <a:t>co’on</a:t>
            </a:r>
            <a:r>
              <a:rPr lang="en-US" baseline="0" dirty="0" smtClean="0"/>
              <a:t>- “always” which is picked up by Iris in the second position with agreeing addition. Importantly, the speakers do not provide any additional identifying information about the researcher, neither do they use pointing to disambiguate his identity. In fact, his identity seems to be hidden from other participants, notably researcher himself, and it is largely deduced from the context of a conversation. After the initial introduction of the referent in line 1, both of the interlocutors resort to anaphoric personal inflection eventually turning the complaint into a joke.</a:t>
            </a:r>
          </a:p>
          <a:p>
            <a:endParaRPr lang="en-US" dirty="0"/>
          </a:p>
        </p:txBody>
      </p:sp>
      <p:sp>
        <p:nvSpPr>
          <p:cNvPr id="4" name="Slide Number Placeholder 3"/>
          <p:cNvSpPr>
            <a:spLocks noGrp="1"/>
          </p:cNvSpPr>
          <p:nvPr>
            <p:ph type="sldNum" sz="quarter" idx="10"/>
          </p:nvPr>
        </p:nvSpPr>
        <p:spPr/>
        <p:txBody>
          <a:bodyPr/>
          <a:lstStyle/>
          <a:p>
            <a:fld id="{2F40650B-1431-2148-94DA-9B9016DC0947}" type="slidenum">
              <a:rPr lang="en-US" smtClean="0"/>
              <a:t>15</a:t>
            </a:fld>
            <a:endParaRPr lang="en-US"/>
          </a:p>
        </p:txBody>
      </p:sp>
    </p:spTree>
    <p:extLst>
      <p:ext uri="{BB962C8B-B14F-4D97-AF65-F5344CB8AC3E}">
        <p14:creationId xmlns:p14="http://schemas.microsoft.com/office/powerpoint/2010/main" val="11767978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example is taken from a conversation between husband and wife. In this part, they are discussing the loss of culture in their community. They</a:t>
            </a:r>
            <a:r>
              <a:rPr lang="en-US" baseline="0" dirty="0" smtClean="0"/>
              <a:t> attribute its loss to the elders who are unwilling to share their knowledge with the rest of the people.</a:t>
            </a:r>
          </a:p>
          <a:p>
            <a:r>
              <a:rPr lang="en-US" baseline="0" dirty="0" smtClean="0"/>
              <a:t>The target reference is in line 1. Note that neither of the speakers have mentioned the particular elder prior to this turn. Yet, the speaker formulates the reference using the demonstrative pronoun </a:t>
            </a:r>
            <a:r>
              <a:rPr lang="en-US" baseline="0" dirty="0" err="1" smtClean="0"/>
              <a:t>hi’in</a:t>
            </a:r>
            <a:r>
              <a:rPr lang="en-US" baseline="0" dirty="0" smtClean="0"/>
              <a:t> which intrinsically suggests “aforementioned.” To identify the referent, the speaker uses a descriptive noun phrase that can be loosely translated as “the old man who ran Sun Dance.” The status of the referent is highly privileged </a:t>
            </a:r>
            <a:r>
              <a:rPr lang="mr-IN" baseline="0" dirty="0" smtClean="0"/>
              <a:t>–</a:t>
            </a:r>
            <a:r>
              <a:rPr lang="en-US" baseline="0" dirty="0" smtClean="0"/>
              <a:t> the person who runs Sun Dance is elected by elders of the community for several years. So, Doris’s complaint is potentially problematic because it can be seen as undermining that man’s authority. Using a vague reference here though allows her to hold on to her own dignity without openly criticizing the man, but at the same time it creates enough reference for her husband to understand who she’s talking about without forming a repair in the following sequence.</a:t>
            </a:r>
          </a:p>
          <a:p>
            <a:endParaRPr lang="en-US" dirty="0"/>
          </a:p>
        </p:txBody>
      </p:sp>
      <p:sp>
        <p:nvSpPr>
          <p:cNvPr id="4" name="Slide Number Placeholder 3"/>
          <p:cNvSpPr>
            <a:spLocks noGrp="1"/>
          </p:cNvSpPr>
          <p:nvPr>
            <p:ph type="sldNum" sz="quarter" idx="10"/>
          </p:nvPr>
        </p:nvSpPr>
        <p:spPr/>
        <p:txBody>
          <a:bodyPr/>
          <a:lstStyle/>
          <a:p>
            <a:fld id="{2F40650B-1431-2148-94DA-9B9016DC0947}" type="slidenum">
              <a:rPr lang="en-US" smtClean="0"/>
              <a:t>16</a:t>
            </a:fld>
            <a:endParaRPr lang="en-US"/>
          </a:p>
        </p:txBody>
      </p:sp>
    </p:spTree>
    <p:extLst>
      <p:ext uri="{BB962C8B-B14F-4D97-AF65-F5344CB8AC3E}">
        <p14:creationId xmlns:p14="http://schemas.microsoft.com/office/powerpoint/2010/main" val="274239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RLCL or NP</a:t>
            </a:r>
          </a:p>
          <a:p>
            <a:endParaRPr lang="en-US" dirty="0"/>
          </a:p>
        </p:txBody>
      </p:sp>
      <p:sp>
        <p:nvSpPr>
          <p:cNvPr id="4" name="Slide Number Placeholder 3"/>
          <p:cNvSpPr>
            <a:spLocks noGrp="1"/>
          </p:cNvSpPr>
          <p:nvPr>
            <p:ph type="sldNum" sz="quarter" idx="10"/>
          </p:nvPr>
        </p:nvSpPr>
        <p:spPr/>
        <p:txBody>
          <a:bodyPr/>
          <a:lstStyle/>
          <a:p>
            <a:fld id="{2F40650B-1431-2148-94DA-9B9016DC0947}" type="slidenum">
              <a:rPr lang="en-US" smtClean="0"/>
              <a:t>17</a:t>
            </a:fld>
            <a:endParaRPr lang="en-US"/>
          </a:p>
        </p:txBody>
      </p:sp>
    </p:spTree>
    <p:extLst>
      <p:ext uri="{BB962C8B-B14F-4D97-AF65-F5344CB8AC3E}">
        <p14:creationId xmlns:p14="http://schemas.microsoft.com/office/powerpoint/2010/main" val="818289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impersonal</a:t>
            </a:r>
            <a:endParaRPr lang="en-US" dirty="0"/>
          </a:p>
        </p:txBody>
      </p:sp>
      <p:sp>
        <p:nvSpPr>
          <p:cNvPr id="4" name="Slide Number Placeholder 3"/>
          <p:cNvSpPr>
            <a:spLocks noGrp="1"/>
          </p:cNvSpPr>
          <p:nvPr>
            <p:ph type="sldNum" sz="quarter" idx="10"/>
          </p:nvPr>
        </p:nvSpPr>
        <p:spPr/>
        <p:txBody>
          <a:bodyPr/>
          <a:lstStyle/>
          <a:p>
            <a:fld id="{2F40650B-1431-2148-94DA-9B9016DC0947}" type="slidenum">
              <a:rPr lang="en-US" smtClean="0"/>
              <a:t>20</a:t>
            </a:fld>
            <a:endParaRPr lang="en-US"/>
          </a:p>
        </p:txBody>
      </p:sp>
    </p:spTree>
    <p:extLst>
      <p:ext uri="{BB962C8B-B14F-4D97-AF65-F5344CB8AC3E}">
        <p14:creationId xmlns:p14="http://schemas.microsoft.com/office/powerpoint/2010/main" val="1005481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1)Reference</a:t>
            </a:r>
            <a:r>
              <a:rPr lang="en-US" baseline="0" dirty="0" smtClean="0"/>
              <a:t> for</a:t>
            </a:r>
            <a:r>
              <a:rPr lang="en-US" dirty="0" smtClean="0"/>
              <a:t> Targeted</a:t>
            </a:r>
            <a:r>
              <a:rPr lang="en-US" baseline="0" dirty="0" smtClean="0"/>
              <a:t> individuals is formed by a full NP: noun + determiner. Any following mention of the person is restricted to anaphoric verbal inflections, such as 3s. Importantly, when such form of reference is used, the identity of the individual is gathered from the previous context of the talk and it is only vaguely attributed by this NP not to cause any damage to the self representation of a person who doesn’t gossip.</a:t>
            </a:r>
            <a:endParaRPr lang="en-US" dirty="0"/>
          </a:p>
        </p:txBody>
      </p:sp>
      <p:sp>
        <p:nvSpPr>
          <p:cNvPr id="4" name="Slide Number Placeholder 3"/>
          <p:cNvSpPr>
            <a:spLocks noGrp="1"/>
          </p:cNvSpPr>
          <p:nvPr>
            <p:ph type="sldNum" sz="quarter" idx="10"/>
          </p:nvPr>
        </p:nvSpPr>
        <p:spPr/>
        <p:txBody>
          <a:bodyPr/>
          <a:lstStyle/>
          <a:p>
            <a:fld id="{2F40650B-1431-2148-94DA-9B9016DC0947}" type="slidenum">
              <a:rPr lang="en-US" smtClean="0"/>
              <a:t>21</a:t>
            </a:fld>
            <a:endParaRPr lang="en-US"/>
          </a:p>
        </p:txBody>
      </p:sp>
    </p:spTree>
    <p:extLst>
      <p:ext uri="{BB962C8B-B14F-4D97-AF65-F5344CB8AC3E}">
        <p14:creationId xmlns:p14="http://schemas.microsoft.com/office/powerpoint/2010/main" val="3287880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F40650B-1431-2148-94DA-9B9016DC0947}" type="slidenum">
              <a:rPr lang="en-US" smtClean="0"/>
              <a:t>22</a:t>
            </a:fld>
            <a:endParaRPr lang="en-US"/>
          </a:p>
        </p:txBody>
      </p:sp>
    </p:spTree>
    <p:extLst>
      <p:ext uri="{BB962C8B-B14F-4D97-AF65-F5344CB8AC3E}">
        <p14:creationId xmlns:p14="http://schemas.microsoft.com/office/powerpoint/2010/main" val="1467977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F40650B-1431-2148-94DA-9B9016DC0947}" type="slidenum">
              <a:rPr lang="en-US" smtClean="0"/>
              <a:t>23</a:t>
            </a:fld>
            <a:endParaRPr lang="en-US"/>
          </a:p>
        </p:txBody>
      </p:sp>
    </p:spTree>
    <p:extLst>
      <p:ext uri="{BB962C8B-B14F-4D97-AF65-F5344CB8AC3E}">
        <p14:creationId xmlns:p14="http://schemas.microsoft.com/office/powerpoint/2010/main" val="17919438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r>
              <a:rPr lang="en-US" smtClean="0"/>
              <a:t>July 16, 2017</a:t>
            </a:r>
            <a:endParaRPr lang="en-US"/>
          </a:p>
        </p:txBody>
      </p:sp>
      <p:sp>
        <p:nvSpPr>
          <p:cNvPr id="6" name="Footer Placeholder 5"/>
          <p:cNvSpPr>
            <a:spLocks noGrp="1"/>
          </p:cNvSpPr>
          <p:nvPr>
            <p:ph type="ftr" sz="quarter" idx="11"/>
          </p:nvPr>
        </p:nvSpPr>
        <p:spPr/>
        <p:txBody>
          <a:bodyPr/>
          <a:lstStyle/>
          <a:p>
            <a:r>
              <a:rPr lang="en-US" smtClean="0"/>
              <a:t>Irina.Wagner@Colorado.edu</a:t>
            </a:r>
            <a:endParaRPr lang="en-US"/>
          </a:p>
        </p:txBody>
      </p:sp>
      <p:sp>
        <p:nvSpPr>
          <p:cNvPr id="7" name="Slide Number Placeholder 6"/>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r>
              <a:rPr lang="en-US" smtClean="0"/>
              <a:t>July 16, 2017</a:t>
            </a:r>
            <a:endParaRPr lang="en-US"/>
          </a:p>
        </p:txBody>
      </p:sp>
      <p:sp>
        <p:nvSpPr>
          <p:cNvPr id="8" name="Footer Placeholder 7"/>
          <p:cNvSpPr>
            <a:spLocks noGrp="1"/>
          </p:cNvSpPr>
          <p:nvPr>
            <p:ph type="ftr" sz="quarter" idx="11"/>
          </p:nvPr>
        </p:nvSpPr>
        <p:spPr/>
        <p:txBody>
          <a:bodyPr/>
          <a:lstStyle/>
          <a:p>
            <a:r>
              <a:rPr lang="en-US" smtClean="0"/>
              <a:t>Irina.Wagner@Colorado.edu</a:t>
            </a:r>
            <a:endParaRPr lang="en-US"/>
          </a:p>
        </p:txBody>
      </p:sp>
      <p:sp>
        <p:nvSpPr>
          <p:cNvPr id="9" name="Slide Number Placeholder 8"/>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r>
              <a:rPr lang="en-US" smtClean="0"/>
              <a:t>July 16, 2017</a:t>
            </a:r>
            <a:endParaRPr lang="en-US"/>
          </a:p>
        </p:txBody>
      </p:sp>
      <p:sp>
        <p:nvSpPr>
          <p:cNvPr id="4" name="Footer Placeholder 3"/>
          <p:cNvSpPr>
            <a:spLocks noGrp="1"/>
          </p:cNvSpPr>
          <p:nvPr>
            <p:ph type="ftr" sz="quarter" idx="11"/>
          </p:nvPr>
        </p:nvSpPr>
        <p:spPr/>
        <p:txBody>
          <a:bodyPr/>
          <a:lstStyle/>
          <a:p>
            <a:r>
              <a:rPr lang="en-US" smtClean="0"/>
              <a:t>Irina.Wagner@Colorado.edu</a:t>
            </a:r>
            <a:endParaRPr lang="en-US"/>
          </a:p>
        </p:txBody>
      </p:sp>
      <p:sp>
        <p:nvSpPr>
          <p:cNvPr id="5" name="Slide Number Placeholder 4"/>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July 16, 2017</a:t>
            </a:r>
            <a:endParaRPr lang="en-US"/>
          </a:p>
        </p:txBody>
      </p:sp>
      <p:sp>
        <p:nvSpPr>
          <p:cNvPr id="3" name="Footer Placeholder 2"/>
          <p:cNvSpPr>
            <a:spLocks noGrp="1"/>
          </p:cNvSpPr>
          <p:nvPr>
            <p:ph type="ftr" sz="quarter" idx="11"/>
          </p:nvPr>
        </p:nvSpPr>
        <p:spPr/>
        <p:txBody>
          <a:bodyPr/>
          <a:lstStyle/>
          <a:p>
            <a:r>
              <a:rPr lang="en-US" smtClean="0"/>
              <a:t>Irina.Wagner@Colorado.edu</a:t>
            </a:r>
            <a:endParaRPr lang="en-US"/>
          </a:p>
        </p:txBody>
      </p:sp>
      <p:sp>
        <p:nvSpPr>
          <p:cNvPr id="4" name="Slide Number Placeholder 3"/>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July 16, 2017</a:t>
            </a:r>
            <a:endParaRPr lang="en-US"/>
          </a:p>
        </p:txBody>
      </p:sp>
      <p:sp>
        <p:nvSpPr>
          <p:cNvPr id="6" name="Footer Placeholder 5"/>
          <p:cNvSpPr>
            <a:spLocks noGrp="1"/>
          </p:cNvSpPr>
          <p:nvPr>
            <p:ph type="ftr" sz="quarter" idx="11"/>
          </p:nvPr>
        </p:nvSpPr>
        <p:spPr/>
        <p:txBody>
          <a:bodyPr/>
          <a:lstStyle/>
          <a:p>
            <a:r>
              <a:rPr lang="en-US" smtClean="0"/>
              <a:t>Irina.Wagner@Colorado.edu</a:t>
            </a:r>
            <a:endParaRPr lang="en-US"/>
          </a:p>
        </p:txBody>
      </p:sp>
      <p:sp>
        <p:nvSpPr>
          <p:cNvPr id="7" name="Slide Number Placeholder 6"/>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July 16, 2017</a:t>
            </a:r>
            <a:endParaRPr lang="en-US"/>
          </a:p>
        </p:txBody>
      </p:sp>
      <p:sp>
        <p:nvSpPr>
          <p:cNvPr id="6" name="Footer Placeholder 5"/>
          <p:cNvSpPr>
            <a:spLocks noGrp="1"/>
          </p:cNvSpPr>
          <p:nvPr>
            <p:ph type="ftr" sz="quarter" idx="11"/>
          </p:nvPr>
        </p:nvSpPr>
        <p:spPr/>
        <p:txBody>
          <a:bodyPr/>
          <a:lstStyle/>
          <a:p>
            <a:r>
              <a:rPr lang="en-US" smtClean="0"/>
              <a:t>Irina.Wagner@Colorado.edu</a:t>
            </a:r>
            <a:endParaRPr lang="en-US"/>
          </a:p>
        </p:txBody>
      </p:sp>
      <p:sp>
        <p:nvSpPr>
          <p:cNvPr id="7" name="Slide Number Placeholder 6"/>
          <p:cNvSpPr>
            <a:spLocks noGrp="1"/>
          </p:cNvSpPr>
          <p:nvPr>
            <p:ph type="sldNum" sz="quarter" idx="12"/>
          </p:nvPr>
        </p:nvSpPr>
        <p:spPr/>
        <p:txBody>
          <a:bodyPr/>
          <a:lstStyle/>
          <a:p>
            <a:fld id="{117DBF39-4B2D-1346-A8ED-FB8B9BA2661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smtClean="0"/>
              <a:t>July 16, 2017</a:t>
            </a:r>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Irina.Wagner@Colorado.edu</a:t>
            </a:r>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7DBF39-4B2D-1346-A8ED-FB8B9BA26619}" type="slidenum">
              <a:rPr lang="en-US" smtClean="0"/>
              <a:t>‹#›</a:t>
            </a:fld>
            <a:endParaRPr lang="en-US"/>
          </a:p>
        </p:txBody>
      </p:sp>
    </p:spTree>
    <p:extLst>
      <p:ext uri="{BB962C8B-B14F-4D97-AF65-F5344CB8AC3E}">
        <p14:creationId xmlns:p14="http://schemas.microsoft.com/office/powerpoint/2010/main" val="705890336"/>
      </p:ext>
    </p:extLst>
  </p:cSld>
  <p:clrMap bg1="lt1" tx1="dk1" bg2="lt2" tx2="dk2" accent1="accent1" accent2="accent2" accent3="accent3" accent4="accent4" accent5="accent5" accent6="accent6" hlink="hlink" folHlink="folHlink"/>
  <p:sldLayoutIdLst>
    <p:sldLayoutId id="2147484135" r:id="rId1"/>
    <p:sldLayoutId id="2147484136" r:id="rId2"/>
    <p:sldLayoutId id="2147484137" r:id="rId3"/>
    <p:sldLayoutId id="2147484138" r:id="rId4"/>
    <p:sldLayoutId id="2147484139" r:id="rId5"/>
    <p:sldLayoutId id="2147484140" r:id="rId6"/>
    <p:sldLayoutId id="2147484141" r:id="rId7"/>
    <p:sldLayoutId id="2147484142" r:id="rId8"/>
    <p:sldLayoutId id="2147484143" r:id="rId9"/>
    <p:sldLayoutId id="2147484144" r:id="rId10"/>
    <p:sldLayoutId id="2147484145"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gif"/><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8.png"/><Relationship Id="rId6" Type="http://schemas.openxmlformats.org/officeDocument/2006/relationships/image" Target="../media/image9.png"/><Relationship Id="rId1" Type="http://schemas.microsoft.com/office/2007/relationships/media" Target="../media/media1.mov"/><Relationship Id="rId2" Type="http://schemas.openxmlformats.org/officeDocument/2006/relationships/video" Target="../media/media1.mov"/></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10.png"/><Relationship Id="rId6" Type="http://schemas.openxmlformats.org/officeDocument/2006/relationships/image" Target="../media/image11.png"/><Relationship Id="rId1" Type="http://schemas.microsoft.com/office/2007/relationships/media" Target="../media/media2.wav"/><Relationship Id="rId2" Type="http://schemas.openxmlformats.org/officeDocument/2006/relationships/audio" Target="../media/media2.wav"/></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12.png"/><Relationship Id="rId6" Type="http://schemas.openxmlformats.org/officeDocument/2006/relationships/image" Target="../media/image13.png"/><Relationship Id="rId1" Type="http://schemas.microsoft.com/office/2007/relationships/media" Target="../media/media3.m4v"/><Relationship Id="rId2" Type="http://schemas.openxmlformats.org/officeDocument/2006/relationships/video" Target="../media/media3.m4v"/></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4.png"/><Relationship Id="rId5" Type="http://schemas.openxmlformats.org/officeDocument/2006/relationships/image" Target="../media/image13.png"/><Relationship Id="rId1" Type="http://schemas.microsoft.com/office/2007/relationships/media" Target="../media/media3.m4v"/><Relationship Id="rId2" Type="http://schemas.openxmlformats.org/officeDocument/2006/relationships/video" Target="../media/media3.m4v"/></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5.png"/><Relationship Id="rId5" Type="http://schemas.openxmlformats.org/officeDocument/2006/relationships/image" Target="../media/image16.png"/><Relationship Id="rId1" Type="http://schemas.microsoft.com/office/2007/relationships/media" Target="../media/media4.mov"/><Relationship Id="rId2" Type="http://schemas.openxmlformats.org/officeDocument/2006/relationships/video" Target="../media/media4.mov"/></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17.png"/><Relationship Id="rId6" Type="http://schemas.openxmlformats.org/officeDocument/2006/relationships/image" Target="../media/image18.png"/><Relationship Id="rId1" Type="http://schemas.microsoft.com/office/2007/relationships/media" Target="../media/media5.m4v"/><Relationship Id="rId2" Type="http://schemas.openxmlformats.org/officeDocument/2006/relationships/video" Target="../media/media5.m4v"/></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jpg"/><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Freeform: Shape 25">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396620" cy="2130951"/>
          </a:xfrm>
          <a:custGeom>
            <a:avLst/>
            <a:gdLst>
              <a:gd name="connsiteX0" fmla="*/ 0 w 4396620"/>
              <a:gd name="connsiteY0" fmla="*/ 0 h 2130951"/>
              <a:gd name="connsiteX1" fmla="*/ 1667371 w 4396620"/>
              <a:gd name="connsiteY1" fmla="*/ 0 h 2130951"/>
              <a:gd name="connsiteX2" fmla="*/ 1822316 w 4396620"/>
              <a:gd name="connsiteY2" fmla="*/ 0 h 2130951"/>
              <a:gd name="connsiteX3" fmla="*/ 4396620 w 4396620"/>
              <a:gd name="connsiteY3" fmla="*/ 0 h 2130951"/>
              <a:gd name="connsiteX4" fmla="*/ 3412972 w 4396620"/>
              <a:gd name="connsiteY4" fmla="*/ 2130951 h 2130951"/>
              <a:gd name="connsiteX5" fmla="*/ 0 w 4396620"/>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6620" h="2130951">
                <a:moveTo>
                  <a:pt x="0" y="0"/>
                </a:moveTo>
                <a:lnTo>
                  <a:pt x="1667371" y="0"/>
                </a:lnTo>
                <a:lnTo>
                  <a:pt x="1822316" y="0"/>
                </a:lnTo>
                <a:lnTo>
                  <a:pt x="4396620" y="0"/>
                </a:lnTo>
                <a:lnTo>
                  <a:pt x="3412972"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8" name="Freeform: Shape 2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5722"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30" name="Freeform: Shape 29">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42812" y="4682920"/>
            <a:ext cx="4401188" cy="2175080"/>
          </a:xfrm>
          <a:custGeom>
            <a:avLst/>
            <a:gdLst>
              <a:gd name="connsiteX0" fmla="*/ 1007347 w 4401188"/>
              <a:gd name="connsiteY0" fmla="*/ 0 h 2175080"/>
              <a:gd name="connsiteX1" fmla="*/ 4401188 w 4401188"/>
              <a:gd name="connsiteY1" fmla="*/ 0 h 2175080"/>
              <a:gd name="connsiteX2" fmla="*/ 4401188 w 4401188"/>
              <a:gd name="connsiteY2" fmla="*/ 2175080 h 2175080"/>
              <a:gd name="connsiteX3" fmla="*/ 0 w 4401188"/>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401188" h="2175080">
                <a:moveTo>
                  <a:pt x="1007347" y="0"/>
                </a:moveTo>
                <a:lnTo>
                  <a:pt x="4401188" y="0"/>
                </a:lnTo>
                <a:lnTo>
                  <a:pt x="4401188"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Shape 31">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3463" y="0"/>
            <a:ext cx="5590537" cy="2130952"/>
          </a:xfrm>
          <a:custGeom>
            <a:avLst/>
            <a:gdLst>
              <a:gd name="connsiteX0" fmla="*/ 4417853 w 5590537"/>
              <a:gd name="connsiteY0" fmla="*/ 0 h 2130952"/>
              <a:gd name="connsiteX1" fmla="*/ 5590537 w 5590537"/>
              <a:gd name="connsiteY1" fmla="*/ 0 h 2130952"/>
              <a:gd name="connsiteX2" fmla="*/ 5590537 w 5590537"/>
              <a:gd name="connsiteY2" fmla="*/ 2130952 h 2130952"/>
              <a:gd name="connsiteX3" fmla="*/ 2729249 w 5590537"/>
              <a:gd name="connsiteY3" fmla="*/ 2130952 h 2130952"/>
              <a:gd name="connsiteX4" fmla="*/ 2574304 w 5590537"/>
              <a:gd name="connsiteY4" fmla="*/ 2130952 h 2130952"/>
              <a:gd name="connsiteX5" fmla="*/ 0 w 5590537"/>
              <a:gd name="connsiteY5" fmla="*/ 2130952 h 2130952"/>
              <a:gd name="connsiteX6" fmla="*/ 983648 w 5590537"/>
              <a:gd name="connsiteY6" fmla="*/ 1 h 2130952"/>
              <a:gd name="connsiteX7" fmla="*/ 4417853 w 5590537"/>
              <a:gd name="connsiteY7"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0537" h="2130952">
                <a:moveTo>
                  <a:pt x="4417853" y="0"/>
                </a:moveTo>
                <a:lnTo>
                  <a:pt x="5590537" y="0"/>
                </a:lnTo>
                <a:lnTo>
                  <a:pt x="5590537" y="2130952"/>
                </a:lnTo>
                <a:lnTo>
                  <a:pt x="2729249" y="2130952"/>
                </a:lnTo>
                <a:lnTo>
                  <a:pt x="2574304" y="2130952"/>
                </a:lnTo>
                <a:lnTo>
                  <a:pt x="0" y="2130952"/>
                </a:lnTo>
                <a:lnTo>
                  <a:pt x="983648" y="1"/>
                </a:lnTo>
                <a:lnTo>
                  <a:pt x="4417853" y="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5590537" cy="2175080"/>
          </a:xfrm>
          <a:custGeom>
            <a:avLst/>
            <a:gdLst>
              <a:gd name="connsiteX0" fmla="*/ 0 w 5590537"/>
              <a:gd name="connsiteY0" fmla="*/ 0 h 2175080"/>
              <a:gd name="connsiteX1" fmla="*/ 5590537 w 5590537"/>
              <a:gd name="connsiteY1" fmla="*/ 0 h 2175080"/>
              <a:gd name="connsiteX2" fmla="*/ 4583190 w 5590537"/>
              <a:gd name="connsiteY2" fmla="*/ 2175080 h 2175080"/>
              <a:gd name="connsiteX3" fmla="*/ 0 w 5590537"/>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590537" h="2175080">
                <a:moveTo>
                  <a:pt x="0" y="0"/>
                </a:moveTo>
                <a:lnTo>
                  <a:pt x="5590537" y="0"/>
                </a:lnTo>
                <a:lnTo>
                  <a:pt x="4583190" y="2175080"/>
                </a:lnTo>
                <a:lnTo>
                  <a:pt x="0" y="217508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103031" y="2245809"/>
            <a:ext cx="9040969" cy="2339070"/>
          </a:xfrm>
        </p:spPr>
        <p:txBody>
          <a:bodyPr anchor="ctr">
            <a:normAutofit/>
          </a:bodyPr>
          <a:lstStyle/>
          <a:p>
            <a:r>
              <a:rPr lang="en-US" sz="4800" b="1" dirty="0"/>
              <a:t>Construal of </a:t>
            </a:r>
            <a:r>
              <a:rPr lang="en-US" sz="4800" b="1" dirty="0" smtClean="0"/>
              <a:t>a person </a:t>
            </a:r>
            <a:br>
              <a:rPr lang="en-US" sz="4800" b="1" dirty="0" smtClean="0"/>
            </a:br>
            <a:r>
              <a:rPr lang="en-US" sz="4800" b="1" dirty="0" smtClean="0"/>
              <a:t>in Arapaho complaints</a:t>
            </a:r>
            <a:endParaRPr lang="en-US" sz="4800" b="1" dirty="0"/>
          </a:p>
        </p:txBody>
      </p:sp>
      <p:sp>
        <p:nvSpPr>
          <p:cNvPr id="3" name="Subtitle 2"/>
          <p:cNvSpPr>
            <a:spLocks noGrp="1"/>
          </p:cNvSpPr>
          <p:nvPr>
            <p:ph type="subTitle" idx="1"/>
          </p:nvPr>
        </p:nvSpPr>
        <p:spPr>
          <a:xfrm>
            <a:off x="103031" y="4682920"/>
            <a:ext cx="4518173" cy="2175080"/>
          </a:xfrm>
        </p:spPr>
        <p:txBody>
          <a:bodyPr anchor="ctr">
            <a:normAutofit/>
          </a:bodyPr>
          <a:lstStyle/>
          <a:p>
            <a:pPr algn="l">
              <a:lnSpc>
                <a:spcPct val="110000"/>
              </a:lnSpc>
            </a:pPr>
            <a:r>
              <a:rPr lang="en-US" dirty="0">
                <a:solidFill>
                  <a:schemeClr val="accent1">
                    <a:lumMod val="50000"/>
                  </a:schemeClr>
                </a:solidFill>
              </a:rPr>
              <a:t>Irina Wagner</a:t>
            </a:r>
            <a:br>
              <a:rPr lang="en-US" dirty="0">
                <a:solidFill>
                  <a:schemeClr val="accent1">
                    <a:lumMod val="50000"/>
                  </a:schemeClr>
                </a:solidFill>
              </a:rPr>
            </a:br>
            <a:r>
              <a:rPr lang="en-US" dirty="0">
                <a:solidFill>
                  <a:schemeClr val="accent1">
                    <a:lumMod val="50000"/>
                  </a:schemeClr>
                </a:solidFill>
              </a:rPr>
              <a:t>PhD Student</a:t>
            </a:r>
            <a:r>
              <a:rPr lang="en-US" i="1" dirty="0">
                <a:solidFill>
                  <a:schemeClr val="accent1">
                    <a:lumMod val="50000"/>
                  </a:schemeClr>
                </a:solidFill>
              </a:rPr>
              <a:t/>
            </a:r>
            <a:br>
              <a:rPr lang="en-US" i="1" dirty="0">
                <a:solidFill>
                  <a:schemeClr val="accent1">
                    <a:lumMod val="50000"/>
                  </a:schemeClr>
                </a:solidFill>
              </a:rPr>
            </a:br>
            <a:r>
              <a:rPr lang="en-US" i="1" dirty="0">
                <a:solidFill>
                  <a:schemeClr val="accent1">
                    <a:lumMod val="50000"/>
                  </a:schemeClr>
                </a:solidFill>
              </a:rPr>
              <a:t>University of Colorado Boulder</a:t>
            </a:r>
            <a:br>
              <a:rPr lang="en-US" i="1" dirty="0">
                <a:solidFill>
                  <a:schemeClr val="accent1">
                    <a:lumMod val="50000"/>
                  </a:schemeClr>
                </a:solidFill>
              </a:rPr>
            </a:br>
            <a:r>
              <a:rPr lang="en-US" i="1" dirty="0">
                <a:solidFill>
                  <a:schemeClr val="accent1">
                    <a:lumMod val="50000"/>
                  </a:schemeClr>
                </a:solidFill>
              </a:rPr>
              <a:t>Department of Linguistics</a:t>
            </a:r>
          </a:p>
        </p:txBody>
      </p:sp>
    </p:spTree>
    <p:extLst>
      <p:ext uri="{BB962C8B-B14F-4D97-AF65-F5344CB8AC3E}">
        <p14:creationId xmlns:p14="http://schemas.microsoft.com/office/powerpoint/2010/main" val="1526417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689" y="1629729"/>
            <a:ext cx="4896191" cy="4497242"/>
          </a:xfrm>
          <a:prstGeom prst="rect">
            <a:avLst/>
          </a:prstGeom>
        </p:spPr>
      </p:pic>
      <p:sp>
        <p:nvSpPr>
          <p:cNvPr id="2" name="Title 1"/>
          <p:cNvSpPr>
            <a:spLocks noGrp="1"/>
          </p:cNvSpPr>
          <p:nvPr>
            <p:ph type="title"/>
          </p:nvPr>
        </p:nvSpPr>
        <p:spPr/>
        <p:txBody>
          <a:bodyPr>
            <a:normAutofit/>
          </a:bodyPr>
          <a:lstStyle/>
          <a:p>
            <a:r>
              <a:rPr lang="en-US" dirty="0">
                <a:solidFill>
                  <a:schemeClr val="accent1">
                    <a:lumMod val="50000"/>
                  </a:schemeClr>
                </a:solidFill>
              </a:rPr>
              <a:t>Arapaho</a:t>
            </a:r>
          </a:p>
        </p:txBody>
      </p:sp>
      <p:pic>
        <p:nvPicPr>
          <p:cNvPr id="3" name="Content Placeholder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258222" y="1176916"/>
            <a:ext cx="2363808" cy="2282564"/>
          </a:xfrm>
        </p:spPr>
      </p:pic>
      <p:sp>
        <p:nvSpPr>
          <p:cNvPr id="10" name="Date Placeholder 9"/>
          <p:cNvSpPr>
            <a:spLocks noGrp="1"/>
          </p:cNvSpPr>
          <p:nvPr>
            <p:ph type="dt" sz="half" idx="10"/>
          </p:nvPr>
        </p:nvSpPr>
        <p:spPr/>
        <p:txBody>
          <a:bodyPr/>
          <a:lstStyle/>
          <a:p>
            <a:r>
              <a:rPr lang="en-US" smtClean="0"/>
              <a:t>July 16, 2017</a:t>
            </a:r>
            <a:endParaRPr lang="en-US"/>
          </a:p>
        </p:txBody>
      </p:sp>
      <p:sp>
        <p:nvSpPr>
          <p:cNvPr id="6" name="Footer Placeholder 5"/>
          <p:cNvSpPr>
            <a:spLocks noGrp="1"/>
          </p:cNvSpPr>
          <p:nvPr>
            <p:ph type="ftr" sz="quarter" idx="11"/>
          </p:nvPr>
        </p:nvSpPr>
        <p:spPr/>
        <p:txBody>
          <a:bodyPr/>
          <a:lstStyle/>
          <a:p>
            <a:r>
              <a:rPr lang="en-US" smtClean="0"/>
              <a:t>Irina.Wagner@Colorado.edu</a:t>
            </a:r>
            <a:endParaRPr lang="en-US"/>
          </a:p>
        </p:txBody>
      </p:sp>
      <p:sp>
        <p:nvSpPr>
          <p:cNvPr id="11" name="Slide Number Placeholder 10"/>
          <p:cNvSpPr>
            <a:spLocks noGrp="1"/>
          </p:cNvSpPr>
          <p:nvPr>
            <p:ph type="sldNum" sz="quarter" idx="12"/>
          </p:nvPr>
        </p:nvSpPr>
        <p:spPr/>
        <p:txBody>
          <a:bodyPr/>
          <a:lstStyle/>
          <a:p>
            <a:fld id="{117DBF39-4B2D-1346-A8ED-FB8B9BA26619}" type="slidenum">
              <a:rPr lang="en-US" smtClean="0"/>
              <a:t>10</a:t>
            </a:fld>
            <a:endParaRPr lang="en-US"/>
          </a:p>
        </p:txBody>
      </p:sp>
      <p:sp>
        <p:nvSpPr>
          <p:cNvPr id="12" name="TextBox 11"/>
          <p:cNvSpPr txBox="1"/>
          <p:nvPr/>
        </p:nvSpPr>
        <p:spPr>
          <a:xfrm>
            <a:off x="5306450" y="3878350"/>
            <a:ext cx="3837550" cy="2062103"/>
          </a:xfrm>
          <a:prstGeom prst="rect">
            <a:avLst/>
          </a:prstGeom>
          <a:noFill/>
        </p:spPr>
        <p:txBody>
          <a:bodyPr wrap="square" rtlCol="0">
            <a:spAutoFit/>
          </a:bodyPr>
          <a:lstStyle/>
          <a:p>
            <a:r>
              <a:rPr lang="en-US" sz="2800" b="1" dirty="0" smtClean="0"/>
              <a:t>Wind River Indian Reservation</a:t>
            </a:r>
          </a:p>
          <a:p>
            <a:r>
              <a:rPr lang="en-US" sz="2400" dirty="0" smtClean="0"/>
              <a:t>Wyoming, USA</a:t>
            </a:r>
          </a:p>
          <a:p>
            <a:r>
              <a:rPr lang="en-US" sz="2400" dirty="0" smtClean="0"/>
              <a:t>&lt; 5,000 enrolled</a:t>
            </a:r>
          </a:p>
          <a:p>
            <a:r>
              <a:rPr lang="en-US" sz="2400" dirty="0" smtClean="0"/>
              <a:t>&lt;100 native fluent speakers</a:t>
            </a:r>
            <a:endParaRPr lang="en-US" sz="2400" dirty="0"/>
          </a:p>
        </p:txBody>
      </p:sp>
    </p:spTree>
    <p:extLst>
      <p:ext uri="{BB962C8B-B14F-4D97-AF65-F5344CB8AC3E}">
        <p14:creationId xmlns:p14="http://schemas.microsoft.com/office/powerpoint/2010/main" val="13553945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Linguistic note</a:t>
            </a:r>
            <a:endParaRPr lang="en-US" dirty="0">
              <a:solidFill>
                <a:schemeClr val="accent1">
                  <a:lumMod val="50000"/>
                </a:schemeClr>
              </a:solidFill>
            </a:endParaRPr>
          </a:p>
        </p:txBody>
      </p:sp>
      <p:sp>
        <p:nvSpPr>
          <p:cNvPr id="3" name="Content Placeholder 2"/>
          <p:cNvSpPr>
            <a:spLocks noGrp="1"/>
          </p:cNvSpPr>
          <p:nvPr>
            <p:ph idx="1"/>
          </p:nvPr>
        </p:nvSpPr>
        <p:spPr/>
        <p:txBody>
          <a:bodyPr>
            <a:normAutofit fontScale="92500" lnSpcReduction="10000"/>
          </a:bodyPr>
          <a:lstStyle/>
          <a:p>
            <a:r>
              <a:rPr lang="en-US" dirty="0" smtClean="0"/>
              <a:t>Poly-synthetic agglutinating language</a:t>
            </a:r>
          </a:p>
          <a:p>
            <a:r>
              <a:rPr lang="en-US" dirty="0" smtClean="0"/>
              <a:t>NP’s are infrequent</a:t>
            </a:r>
          </a:p>
          <a:p>
            <a:r>
              <a:rPr lang="en-US" dirty="0" smtClean="0"/>
              <a:t>Most references can be done with verbal inflections</a:t>
            </a:r>
          </a:p>
          <a:p>
            <a:r>
              <a:rPr lang="en-US" dirty="0" smtClean="0"/>
              <a:t>References can also be done by:</a:t>
            </a:r>
          </a:p>
          <a:p>
            <a:pPr lvl="1"/>
            <a:r>
              <a:rPr lang="en-US" dirty="0" smtClean="0"/>
              <a:t>Names (Anglo, Arapaho)</a:t>
            </a:r>
          </a:p>
          <a:p>
            <a:pPr lvl="1"/>
            <a:r>
              <a:rPr lang="en-US" dirty="0" smtClean="0"/>
              <a:t>NP (membership categorization)</a:t>
            </a:r>
          </a:p>
          <a:p>
            <a:pPr lvl="1"/>
            <a:r>
              <a:rPr lang="en-US" dirty="0" smtClean="0"/>
              <a:t>Relative Clause (descriptor, membership categorization)</a:t>
            </a:r>
          </a:p>
          <a:p>
            <a:pPr lvl="1"/>
            <a:r>
              <a:rPr lang="en-US" dirty="0" smtClean="0"/>
              <a:t>Determiners (anaphoric)</a:t>
            </a:r>
          </a:p>
          <a:p>
            <a:pPr lvl="1"/>
            <a:r>
              <a:rPr lang="en-US" dirty="0" smtClean="0"/>
              <a:t>Pronominal elements (anaphoric)</a:t>
            </a:r>
          </a:p>
          <a:p>
            <a:pPr lvl="1"/>
            <a:r>
              <a:rPr lang="en-US" dirty="0" smtClean="0"/>
              <a:t>Verbs (anaphoric)</a:t>
            </a:r>
          </a:p>
          <a:p>
            <a:pPr lvl="1"/>
            <a:r>
              <a:rPr lang="en-US" dirty="0" smtClean="0"/>
              <a:t>Inflections (anaphoric)</a:t>
            </a:r>
          </a:p>
          <a:p>
            <a:endParaRPr lang="en-US" dirty="0" smtClean="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11</a:t>
            </a:fld>
            <a:endParaRPr lang="en-US"/>
          </a:p>
        </p:txBody>
      </p:sp>
    </p:spTree>
    <p:extLst>
      <p:ext uri="{BB962C8B-B14F-4D97-AF65-F5344CB8AC3E}">
        <p14:creationId xmlns:p14="http://schemas.microsoft.com/office/powerpoint/2010/main" val="17203699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Complaint </a:t>
            </a:r>
            <a:r>
              <a:rPr lang="en-US" dirty="0" smtClean="0">
                <a:solidFill>
                  <a:schemeClr val="accent1">
                    <a:lumMod val="50000"/>
                  </a:schemeClr>
                </a:solidFill>
              </a:rPr>
              <a:t>problem</a:t>
            </a:r>
            <a:endParaRPr lang="en-US" dirty="0">
              <a:solidFill>
                <a:schemeClr val="accent1">
                  <a:lumMod val="50000"/>
                </a:schemeClr>
              </a:solidFill>
            </a:endParaRPr>
          </a:p>
        </p:txBody>
      </p:sp>
      <p:sp>
        <p:nvSpPr>
          <p:cNvPr id="3" name="Content Placeholder 2"/>
          <p:cNvSpPr>
            <a:spLocks noGrp="1"/>
          </p:cNvSpPr>
          <p:nvPr>
            <p:ph idx="1"/>
          </p:nvPr>
        </p:nvSpPr>
        <p:spPr/>
        <p:txBody>
          <a:bodyPr/>
          <a:lstStyle/>
          <a:p>
            <a:r>
              <a:rPr lang="en-US" dirty="0" smtClean="0"/>
              <a:t>Multi-turn &amp; multi-speaker engagement.</a:t>
            </a:r>
          </a:p>
          <a:p>
            <a:r>
              <a:rPr lang="en-US" dirty="0" smtClean="0"/>
              <a:t>“complaints cannot simply be defined as particular expressions of discontent that are produced unilaterally by one of the participants” (</a:t>
            </a:r>
            <a:r>
              <a:rPr lang="en-US" dirty="0" smtClean="0"/>
              <a:t>Heinemann, 2009, p. </a:t>
            </a:r>
            <a:r>
              <a:rPr lang="en-US" dirty="0" smtClean="0"/>
              <a:t>2382)</a:t>
            </a:r>
          </a:p>
          <a:p>
            <a:r>
              <a:rPr lang="en-US" dirty="0" smtClean="0"/>
              <a:t>Don’t always exhibit marked expressions.</a:t>
            </a:r>
            <a:endParaRPr lang="en-US" dirty="0"/>
          </a:p>
        </p:txBody>
      </p:sp>
      <p:sp>
        <p:nvSpPr>
          <p:cNvPr id="7" name="Date Placeholder 6"/>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8" name="Slide Number Placeholder 7"/>
          <p:cNvSpPr>
            <a:spLocks noGrp="1"/>
          </p:cNvSpPr>
          <p:nvPr>
            <p:ph type="sldNum" sz="quarter" idx="12"/>
          </p:nvPr>
        </p:nvSpPr>
        <p:spPr/>
        <p:txBody>
          <a:bodyPr/>
          <a:lstStyle/>
          <a:p>
            <a:fld id="{117DBF39-4B2D-1346-A8ED-FB8B9BA26619}" type="slidenum">
              <a:rPr lang="en-US" smtClean="0"/>
              <a:t>12</a:t>
            </a:fld>
            <a:endParaRPr lang="en-US"/>
          </a:p>
        </p:txBody>
      </p:sp>
    </p:spTree>
    <p:extLst>
      <p:ext uri="{BB962C8B-B14F-4D97-AF65-F5344CB8AC3E}">
        <p14:creationId xmlns:p14="http://schemas.microsoft.com/office/powerpoint/2010/main" val="18578963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Methodology</a:t>
            </a:r>
            <a:endParaRPr lang="en-US" dirty="0">
              <a:solidFill>
                <a:schemeClr val="accent1">
                  <a:lumMod val="50000"/>
                </a:schemeClr>
              </a:solidFill>
            </a:endParaRPr>
          </a:p>
        </p:txBody>
      </p:sp>
      <p:sp>
        <p:nvSpPr>
          <p:cNvPr id="3" name="Content Placeholder 2"/>
          <p:cNvSpPr>
            <a:spLocks noGrp="1"/>
          </p:cNvSpPr>
          <p:nvPr>
            <p:ph idx="1"/>
          </p:nvPr>
        </p:nvSpPr>
        <p:spPr/>
        <p:txBody>
          <a:bodyPr>
            <a:normAutofit/>
          </a:bodyPr>
          <a:lstStyle/>
          <a:p>
            <a:r>
              <a:rPr lang="en-US" dirty="0" smtClean="0"/>
              <a:t>Used 5 hours of naturally-occurring conversations </a:t>
            </a:r>
            <a:r>
              <a:rPr lang="en-US" i="1" dirty="0" smtClean="0">
                <a:solidFill>
                  <a:schemeClr val="accent5">
                    <a:lumMod val="50000"/>
                  </a:schemeClr>
                </a:solidFill>
              </a:rPr>
              <a:t>about people.</a:t>
            </a:r>
          </a:p>
          <a:p>
            <a:r>
              <a:rPr lang="en-US" dirty="0" smtClean="0"/>
              <a:t>Complaints were extracted on the base of </a:t>
            </a:r>
            <a:r>
              <a:rPr lang="en-US" dirty="0" smtClean="0">
                <a:solidFill>
                  <a:schemeClr val="accent5">
                    <a:lumMod val="50000"/>
                  </a:schemeClr>
                </a:solidFill>
              </a:rPr>
              <a:t>negative assertions and response </a:t>
            </a:r>
            <a:r>
              <a:rPr lang="en-US" dirty="0" smtClean="0"/>
              <a:t>(agreement/disagreement/sympathy) of the addressee.</a:t>
            </a:r>
          </a:p>
          <a:p>
            <a:r>
              <a:rPr lang="en-US" dirty="0" smtClean="0"/>
              <a:t>Total of </a:t>
            </a:r>
            <a:r>
              <a:rPr lang="en-US" dirty="0" smtClean="0">
                <a:solidFill>
                  <a:schemeClr val="accent5">
                    <a:lumMod val="50000"/>
                  </a:schemeClr>
                </a:solidFill>
              </a:rPr>
              <a:t>12 complaints </a:t>
            </a:r>
            <a:r>
              <a:rPr lang="en-US" dirty="0" smtClean="0"/>
              <a:t>about third party.</a:t>
            </a:r>
          </a:p>
          <a:p>
            <a:r>
              <a:rPr lang="en-US" dirty="0" smtClean="0"/>
              <a:t>The form of person reference is recorded, also recorded previous mention of same person, if any.</a:t>
            </a: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13</a:t>
            </a:fld>
            <a:endParaRPr lang="en-US"/>
          </a:p>
        </p:txBody>
      </p:sp>
    </p:spTree>
    <p:extLst>
      <p:ext uri="{BB962C8B-B14F-4D97-AF65-F5344CB8AC3E}">
        <p14:creationId xmlns:p14="http://schemas.microsoft.com/office/powerpoint/2010/main" val="11045048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solidFill>
                  <a:schemeClr val="accent1">
                    <a:lumMod val="50000"/>
                  </a:schemeClr>
                </a:solidFill>
              </a:rPr>
              <a:t>Types of Person References</a:t>
            </a:r>
            <a:endParaRPr lang="en-US" sz="4000" dirty="0">
              <a:solidFill>
                <a:schemeClr val="accent1">
                  <a:lumMod val="50000"/>
                </a:schemeClr>
              </a:solidFill>
            </a:endParaRPr>
          </a:p>
        </p:txBody>
      </p:sp>
      <p:sp>
        <p:nvSpPr>
          <p:cNvPr id="3" name="Content Placeholder 2"/>
          <p:cNvSpPr>
            <a:spLocks noGrp="1"/>
          </p:cNvSpPr>
          <p:nvPr>
            <p:ph idx="1"/>
          </p:nvPr>
        </p:nvSpPr>
        <p:spPr/>
        <p:txBody>
          <a:bodyPr/>
          <a:lstStyle/>
          <a:p>
            <a:r>
              <a:rPr lang="en-US" dirty="0" smtClean="0"/>
              <a:t>Targeted individuals:</a:t>
            </a:r>
          </a:p>
          <a:p>
            <a:pPr lvl="1"/>
            <a:r>
              <a:rPr lang="en-US" dirty="0" smtClean="0"/>
              <a:t>Specific unnamed people deduced from the context of talk.</a:t>
            </a:r>
          </a:p>
          <a:p>
            <a:r>
              <a:rPr lang="en-US" dirty="0" smtClean="0"/>
              <a:t>Targeted “others”:</a:t>
            </a:r>
          </a:p>
          <a:p>
            <a:pPr lvl="1"/>
            <a:r>
              <a:rPr lang="en-US" dirty="0" smtClean="0"/>
              <a:t>Named group of people to whom neither of the speakers belong.</a:t>
            </a:r>
          </a:p>
          <a:p>
            <a:r>
              <a:rPr lang="en-US" dirty="0" smtClean="0"/>
              <a:t>Everyone in the community:</a:t>
            </a:r>
            <a:endParaRPr lang="en-US" dirty="0" smtClean="0"/>
          </a:p>
          <a:p>
            <a:pPr lvl="1"/>
            <a:r>
              <a:rPr lang="en-US" dirty="0" smtClean="0"/>
              <a:t>Generalized people of the whole community based.</a:t>
            </a:r>
            <a:endParaRPr lang="en-US" dirty="0" smtClean="0"/>
          </a:p>
          <a:p>
            <a:endParaRPr lang="en-US" dirty="0"/>
          </a:p>
        </p:txBody>
      </p:sp>
      <p:sp>
        <p:nvSpPr>
          <p:cNvPr id="7" name="Date Placeholder 6"/>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8" name="Slide Number Placeholder 7"/>
          <p:cNvSpPr>
            <a:spLocks noGrp="1"/>
          </p:cNvSpPr>
          <p:nvPr>
            <p:ph type="sldNum" sz="quarter" idx="12"/>
          </p:nvPr>
        </p:nvSpPr>
        <p:spPr/>
        <p:txBody>
          <a:bodyPr/>
          <a:lstStyle/>
          <a:p>
            <a:fld id="{117DBF39-4B2D-1346-A8ED-FB8B9BA26619}" type="slidenum">
              <a:rPr lang="en-US" smtClean="0"/>
              <a:t>14</a:t>
            </a:fld>
            <a:endParaRPr lang="en-US"/>
          </a:p>
        </p:txBody>
      </p:sp>
    </p:spTree>
    <p:extLst>
      <p:ext uri="{BB962C8B-B14F-4D97-AF65-F5344CB8AC3E}">
        <p14:creationId xmlns:p14="http://schemas.microsoft.com/office/powerpoint/2010/main" val="14263711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Targeted individuals</a:t>
            </a:r>
            <a:endParaRPr lang="en-US" dirty="0">
              <a:solidFill>
                <a:schemeClr val="accent1">
                  <a:lumMod val="50000"/>
                </a:schemeClr>
              </a:solidFill>
            </a:endParaRPr>
          </a:p>
        </p:txBody>
      </p:sp>
      <p:sp>
        <p:nvSpPr>
          <p:cNvPr id="3" name="Content Placeholder 2"/>
          <p:cNvSpPr>
            <a:spLocks noGrp="1"/>
          </p:cNvSpPr>
          <p:nvPr>
            <p:ph idx="1"/>
          </p:nvPr>
        </p:nvSpPr>
        <p:spPr>
          <a:xfrm>
            <a:off x="628650" y="1363169"/>
            <a:ext cx="7886700" cy="4351338"/>
          </a:xfrm>
        </p:spPr>
        <p:txBody>
          <a:bodyPr/>
          <a:lstStyle/>
          <a:p>
            <a:pPr marL="0" indent="0">
              <a:buNone/>
            </a:pPr>
            <a:r>
              <a:rPr lang="en-US" sz="2400" dirty="0" smtClean="0"/>
              <a:t>Example (1). 47a (04:01-04:07)</a:t>
            </a:r>
          </a:p>
          <a:p>
            <a:endParaRPr lang="en-US" dirty="0"/>
          </a:p>
        </p:txBody>
      </p:sp>
      <p:sp>
        <p:nvSpPr>
          <p:cNvPr id="4" name="Date Placeholder 3"/>
          <p:cNvSpPr>
            <a:spLocks noGrp="1"/>
          </p:cNvSpPr>
          <p:nvPr>
            <p:ph type="dt" sz="half" idx="10"/>
          </p:nvPr>
        </p:nvSpPr>
        <p:spPr/>
        <p:txBody>
          <a:bodyPr/>
          <a:lstStyle/>
          <a:p>
            <a:r>
              <a:rPr lang="en-US" smtClean="0"/>
              <a:t>July 16, 2017</a:t>
            </a:r>
            <a:endParaRPr lang="en-US" dirty="0"/>
          </a:p>
        </p:txBody>
      </p:sp>
      <p:sp>
        <p:nvSpPr>
          <p:cNvPr id="5" name="Footer Placeholder 4"/>
          <p:cNvSpPr>
            <a:spLocks noGrp="1"/>
          </p:cNvSpPr>
          <p:nvPr>
            <p:ph type="ftr" sz="quarter" idx="11"/>
          </p:nvPr>
        </p:nvSpPr>
        <p:spPr/>
        <p:txBody>
          <a:bodyPr/>
          <a:lstStyle/>
          <a:p>
            <a:r>
              <a:rPr lang="en-US" dirty="0" err="1" smtClean="0"/>
              <a:t>Irina.Wagner@Colorado.edu</a:t>
            </a:r>
            <a:endParaRPr lang="en-US" dirty="0"/>
          </a:p>
        </p:txBody>
      </p:sp>
      <p:sp>
        <p:nvSpPr>
          <p:cNvPr id="6" name="Slide Number Placeholder 5"/>
          <p:cNvSpPr>
            <a:spLocks noGrp="1"/>
          </p:cNvSpPr>
          <p:nvPr>
            <p:ph type="sldNum" sz="quarter" idx="12"/>
          </p:nvPr>
        </p:nvSpPr>
        <p:spPr/>
        <p:txBody>
          <a:bodyPr/>
          <a:lstStyle/>
          <a:p>
            <a:fld id="{117DBF39-4B2D-1346-A8ED-FB8B9BA26619}" type="slidenum">
              <a:rPr lang="en-US" smtClean="0"/>
              <a:pPr/>
              <a:t>15</a:t>
            </a:fld>
            <a:endParaRPr lang="en-US"/>
          </a:p>
        </p:txBody>
      </p:sp>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3700" y="1729088"/>
            <a:ext cx="8356600" cy="3619500"/>
          </a:xfrm>
          <a:prstGeom prst="rect">
            <a:avLst/>
          </a:prstGeom>
        </p:spPr>
      </p:pic>
      <p:pic>
        <p:nvPicPr>
          <p:cNvPr id="15" name="He bothers.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570483" y="3890525"/>
            <a:ext cx="3287767" cy="2465826"/>
          </a:xfrm>
          <a:prstGeom prst="rect">
            <a:avLst/>
          </a:prstGeom>
        </p:spPr>
      </p:pic>
    </p:spTree>
    <p:extLst>
      <p:ext uri="{BB962C8B-B14F-4D97-AF65-F5344CB8AC3E}">
        <p14:creationId xmlns:p14="http://schemas.microsoft.com/office/powerpoint/2010/main" val="13097609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5"/>
                                        </p:tgtEl>
                                      </p:cBhvr>
                                    </p:cmd>
                                  </p:childTnLst>
                                </p:cTn>
                              </p:par>
                            </p:childTnLst>
                          </p:cTn>
                        </p:par>
                      </p:childTnLst>
                    </p:cTn>
                  </p:par>
                </p:childTnLst>
              </p:cTn>
              <p:nextCondLst>
                <p:cond evt="onClick" delay="0">
                  <p:tgtEl>
                    <p:spTgt spid="15"/>
                  </p:tgtEl>
                </p:cond>
              </p:nextCondLst>
            </p:seq>
            <p:video>
              <p:cMediaNode vol="80000">
                <p:cTn id="7" fill="hold" display="0">
                  <p:stCondLst>
                    <p:cond delay="indefinite"/>
                  </p:stCondLst>
                </p:cTn>
                <p:tgtEl>
                  <p:spTgt spid="15"/>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Targeted individuals</a:t>
            </a:r>
            <a:endParaRPr lang="en-US" dirty="0">
              <a:solidFill>
                <a:schemeClr val="accent1">
                  <a:lumMod val="50000"/>
                </a:schemeClr>
              </a:solidFill>
            </a:endParaRPr>
          </a:p>
        </p:txBody>
      </p:sp>
      <p:sp>
        <p:nvSpPr>
          <p:cNvPr id="3" name="Content Placeholder 2"/>
          <p:cNvSpPr>
            <a:spLocks noGrp="1"/>
          </p:cNvSpPr>
          <p:nvPr>
            <p:ph idx="1"/>
          </p:nvPr>
        </p:nvSpPr>
        <p:spPr>
          <a:xfrm>
            <a:off x="628650" y="1478784"/>
            <a:ext cx="7886700" cy="4351338"/>
          </a:xfrm>
        </p:spPr>
        <p:txBody>
          <a:bodyPr>
            <a:normAutofit/>
          </a:bodyPr>
          <a:lstStyle/>
          <a:p>
            <a:pPr marL="0" indent="0">
              <a:buNone/>
            </a:pPr>
            <a:r>
              <a:rPr lang="en-US" sz="2400" dirty="0" smtClean="0"/>
              <a:t>Example (2). 21b (06:50-07:00).</a:t>
            </a:r>
            <a:endParaRPr lang="en-US" sz="2400"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16</a:t>
            </a:fld>
            <a:endParaRPr lang="en-US"/>
          </a:p>
        </p:txBody>
      </p:sp>
      <p:pic>
        <p:nvPicPr>
          <p:cNvPr id="9" name="Sun Dance Man.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02550" y="665984"/>
            <a:ext cx="812800" cy="812800"/>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8650" y="1991547"/>
            <a:ext cx="7218177" cy="4321995"/>
          </a:xfrm>
          <a:prstGeom prst="rect">
            <a:avLst/>
          </a:prstGeom>
        </p:spPr>
      </p:pic>
    </p:spTree>
    <p:extLst>
      <p:ext uri="{BB962C8B-B14F-4D97-AF65-F5344CB8AC3E}">
        <p14:creationId xmlns:p14="http://schemas.microsoft.com/office/powerpoint/2010/main" val="19967087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20"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Targeted “others”</a:t>
            </a:r>
            <a:endParaRPr lang="en-US" dirty="0">
              <a:solidFill>
                <a:schemeClr val="accent1">
                  <a:lumMod val="50000"/>
                </a:schemeClr>
              </a:solidFill>
            </a:endParaRPr>
          </a:p>
        </p:txBody>
      </p:sp>
      <p:sp>
        <p:nvSpPr>
          <p:cNvPr id="3" name="Content Placeholder 2"/>
          <p:cNvSpPr>
            <a:spLocks noGrp="1"/>
          </p:cNvSpPr>
          <p:nvPr>
            <p:ph idx="1"/>
          </p:nvPr>
        </p:nvSpPr>
        <p:spPr>
          <a:xfrm>
            <a:off x="628650" y="1363170"/>
            <a:ext cx="7886700" cy="4351338"/>
          </a:xfrm>
        </p:spPr>
        <p:txBody>
          <a:bodyPr/>
          <a:lstStyle/>
          <a:p>
            <a:pPr marL="0" indent="0">
              <a:buNone/>
            </a:pPr>
            <a:r>
              <a:rPr lang="en-US" dirty="0" smtClean="0"/>
              <a:t>Example (3). 35b (10:06-10:23)</a:t>
            </a: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17</a:t>
            </a:fld>
            <a:endParaRPr lang="en-US"/>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1688" y="1807013"/>
            <a:ext cx="6517995" cy="3456331"/>
          </a:xfrm>
          <a:prstGeom prst="rect">
            <a:avLst/>
          </a:prstGeom>
        </p:spPr>
      </p:pic>
      <p:pic>
        <p:nvPicPr>
          <p:cNvPr id="10" name="young people.m4v">
            <a:hlinkClick r:id="" action="ppaction://media"/>
          </p:cNvPr>
          <p:cNvPicPr>
            <a:picLocks noChangeAspect="1"/>
          </p:cNvPicPr>
          <p:nvPr>
            <a:videoFile r:link="rId2"/>
            <p:extLst>
              <p:ext uri="{DAA4B4D4-6D71-4841-9C94-3DE7FCFB9230}">
                <p14:media xmlns:p14="http://schemas.microsoft.com/office/powerpoint/2010/main" r:embed="rId1">
                  <p14:bmkLst>
                    <p14:bmk name="Bookmark 1" time="5082"/>
                  </p14:bmkLst>
                </p14:media>
              </p:ext>
            </p:extLst>
          </p:nvPr>
        </p:nvPicPr>
        <p:blipFill>
          <a:blip r:embed="rId6"/>
          <a:stretch>
            <a:fillRect/>
          </a:stretch>
        </p:blipFill>
        <p:spPr>
          <a:xfrm>
            <a:off x="4649916" y="3898847"/>
            <a:ext cx="4222395" cy="2375830"/>
          </a:xfrm>
          <a:prstGeom prst="rect">
            <a:avLst/>
          </a:prstGeom>
        </p:spPr>
      </p:pic>
    </p:spTree>
    <p:extLst>
      <p:ext uri="{BB962C8B-B14F-4D97-AF65-F5344CB8AC3E}">
        <p14:creationId xmlns:p14="http://schemas.microsoft.com/office/powerpoint/2010/main" val="134132453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Targeted “others”</a:t>
            </a:r>
            <a:endParaRPr lang="en-US" dirty="0">
              <a:solidFill>
                <a:schemeClr val="accent1">
                  <a:lumMod val="50000"/>
                </a:schemeClr>
              </a:solidFill>
            </a:endParaRPr>
          </a:p>
        </p:txBody>
      </p:sp>
      <p:sp>
        <p:nvSpPr>
          <p:cNvPr id="3" name="Content Placeholder 2"/>
          <p:cNvSpPr>
            <a:spLocks noGrp="1"/>
          </p:cNvSpPr>
          <p:nvPr>
            <p:ph idx="1"/>
          </p:nvPr>
        </p:nvSpPr>
        <p:spPr>
          <a:xfrm>
            <a:off x="622738" y="1321128"/>
            <a:ext cx="7886700" cy="4351338"/>
          </a:xfrm>
        </p:spPr>
        <p:txBody>
          <a:bodyPr/>
          <a:lstStyle/>
          <a:p>
            <a:pPr marL="0" indent="0">
              <a:buNone/>
            </a:pPr>
            <a:r>
              <a:rPr lang="en-US" dirty="0"/>
              <a:t>Example (3). 35b (10:06-10:23)</a:t>
            </a:r>
          </a:p>
          <a:p>
            <a:pPr marL="0" indent="0">
              <a:buNone/>
            </a:pP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18</a:t>
            </a:fld>
            <a:endParaRPr lang="en-US"/>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00" y="1808327"/>
            <a:ext cx="6454666" cy="3462048"/>
          </a:xfrm>
          <a:prstGeom prst="rect">
            <a:avLst/>
          </a:prstGeom>
        </p:spPr>
      </p:pic>
      <p:pic>
        <p:nvPicPr>
          <p:cNvPr id="8" name="young people.m4v">
            <a:hlinkClick r:id="" action="ppaction://media"/>
          </p:cNvPr>
          <p:cNvPicPr>
            <a:picLocks noChangeAspect="1"/>
          </p:cNvPicPr>
          <p:nvPr>
            <a:videoFile r:link="rId2"/>
            <p:extLst>
              <p:ext uri="{DAA4B4D4-6D71-4841-9C94-3DE7FCFB9230}">
                <p14:media xmlns:p14="http://schemas.microsoft.com/office/powerpoint/2010/main" r:embed="rId1">
                  <p14:bmkLst>
                    <p14:bmk name="Bookmark 1" time="4686"/>
                  </p14:bmkLst>
                </p14:media>
              </p:ext>
            </p:extLst>
          </p:nvPr>
        </p:nvPicPr>
        <p:blipFill>
          <a:blip r:embed="rId5"/>
          <a:stretch>
            <a:fillRect/>
          </a:stretch>
        </p:blipFill>
        <p:spPr>
          <a:xfrm>
            <a:off x="5376582" y="4382527"/>
            <a:ext cx="3641294" cy="2048860"/>
          </a:xfrm>
          <a:prstGeom prst="rect">
            <a:avLst/>
          </a:prstGeom>
        </p:spPr>
      </p:pic>
    </p:spTree>
    <p:extLst>
      <p:ext uri="{BB962C8B-B14F-4D97-AF65-F5344CB8AC3E}">
        <p14:creationId xmlns:p14="http://schemas.microsoft.com/office/powerpoint/2010/main" val="213720189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45331"/>
            <a:ext cx="7886700" cy="1325563"/>
          </a:xfrm>
        </p:spPr>
        <p:txBody>
          <a:bodyPr/>
          <a:lstStyle/>
          <a:p>
            <a:r>
              <a:rPr lang="en-US" dirty="0" smtClean="0">
                <a:solidFill>
                  <a:schemeClr val="accent1">
                    <a:lumMod val="50000"/>
                  </a:schemeClr>
                </a:solidFill>
              </a:rPr>
              <a:t>Targeted “others”</a:t>
            </a:r>
            <a:endParaRPr lang="en-US" dirty="0">
              <a:solidFill>
                <a:schemeClr val="accent1">
                  <a:lumMod val="50000"/>
                </a:schemeClr>
              </a:solidFill>
            </a:endParaRPr>
          </a:p>
        </p:txBody>
      </p:sp>
      <p:sp>
        <p:nvSpPr>
          <p:cNvPr id="3" name="Content Placeholder 2"/>
          <p:cNvSpPr>
            <a:spLocks noGrp="1"/>
          </p:cNvSpPr>
          <p:nvPr>
            <p:ph idx="1"/>
          </p:nvPr>
        </p:nvSpPr>
        <p:spPr>
          <a:xfrm>
            <a:off x="628650" y="637955"/>
            <a:ext cx="7886700" cy="4351338"/>
          </a:xfrm>
        </p:spPr>
        <p:txBody>
          <a:bodyPr/>
          <a:lstStyle/>
          <a:p>
            <a:pPr marL="0" indent="0">
              <a:buNone/>
            </a:pPr>
            <a:r>
              <a:rPr lang="en-US" dirty="0" smtClean="0"/>
              <a:t>Example (4). Data 46a.</a:t>
            </a: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19</a:t>
            </a:fld>
            <a:endParaRPr lang="en-US"/>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5381" y="1080232"/>
            <a:ext cx="6102569" cy="5266469"/>
          </a:xfrm>
          <a:prstGeom prst="rect">
            <a:avLst/>
          </a:prstGeom>
        </p:spPr>
      </p:pic>
      <p:pic>
        <p:nvPicPr>
          <p:cNvPr id="8" name="crazy children.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82206" y="911466"/>
            <a:ext cx="4095531" cy="3071648"/>
          </a:xfrm>
          <a:prstGeom prst="rect">
            <a:avLst/>
          </a:prstGeom>
        </p:spPr>
      </p:pic>
    </p:spTree>
    <p:extLst>
      <p:ext uri="{BB962C8B-B14F-4D97-AF65-F5344CB8AC3E}">
        <p14:creationId xmlns:p14="http://schemas.microsoft.com/office/powerpoint/2010/main" val="4776055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Acknowledgements</a:t>
            </a:r>
            <a:endParaRPr lang="en-US" dirty="0">
              <a:solidFill>
                <a:schemeClr val="accent1">
                  <a:lumMod val="50000"/>
                </a:schemeClr>
              </a:solidFill>
            </a:endParaRPr>
          </a:p>
        </p:txBody>
      </p:sp>
      <p:sp>
        <p:nvSpPr>
          <p:cNvPr id="3" name="Content Placeholder 2"/>
          <p:cNvSpPr>
            <a:spLocks noGrp="1"/>
          </p:cNvSpPr>
          <p:nvPr>
            <p:ph idx="1"/>
          </p:nvPr>
        </p:nvSpPr>
        <p:spPr/>
        <p:txBody>
          <a:bodyPr>
            <a:normAutofit/>
          </a:bodyPr>
          <a:lstStyle/>
          <a:p>
            <a:r>
              <a:rPr lang="en-US" sz="2400" dirty="0" smtClean="0"/>
              <a:t>Northern Arapaho Language and Culture Commission</a:t>
            </a:r>
          </a:p>
          <a:p>
            <a:r>
              <a:rPr lang="en-US" sz="2400" dirty="0" smtClean="0"/>
              <a:t>Dr. Andrew Cowell (University of Colorado Boulder)</a:t>
            </a:r>
            <a:endParaRPr lang="en-US" sz="2400" dirty="0" smtClean="0"/>
          </a:p>
          <a:p>
            <a:r>
              <a:rPr lang="en-US" sz="2400" dirty="0" smtClean="0"/>
              <a:t>Dr. </a:t>
            </a:r>
            <a:r>
              <a:rPr lang="en-US" sz="2400" dirty="0"/>
              <a:t>Barbara Fox (University of Colorado Boulder</a:t>
            </a:r>
            <a:r>
              <a:rPr lang="en-US" sz="2400" dirty="0" smtClean="0"/>
              <a:t>)</a:t>
            </a:r>
            <a:endParaRPr lang="en-US" sz="2400" dirty="0" smtClean="0"/>
          </a:p>
          <a:p>
            <a:r>
              <a:rPr lang="en-US" sz="2400" dirty="0" smtClean="0"/>
              <a:t>The Department of </a:t>
            </a:r>
            <a:r>
              <a:rPr lang="en-US" sz="2400" dirty="0"/>
              <a:t>Linguistics (University of Colorado Boulder</a:t>
            </a:r>
            <a:r>
              <a:rPr lang="en-US" sz="2400" dirty="0" smtClean="0"/>
              <a:t>)</a:t>
            </a:r>
            <a:endParaRPr lang="en-US" sz="2400" dirty="0" smtClean="0"/>
          </a:p>
          <a:p>
            <a:r>
              <a:rPr lang="en-US" sz="2400" dirty="0" smtClean="0"/>
              <a:t>Center of Studying Indigenous Languages of the West</a:t>
            </a:r>
          </a:p>
          <a:p>
            <a:r>
              <a:rPr lang="en-US" sz="2400" dirty="0" smtClean="0"/>
              <a:t>University of Colorado’s United Government of Graduate Students.</a:t>
            </a:r>
            <a:endParaRPr lang="en-US" sz="2400" dirty="0"/>
          </a:p>
        </p:txBody>
      </p:sp>
      <p:sp>
        <p:nvSpPr>
          <p:cNvPr id="7" name="Date Placeholder 6"/>
          <p:cNvSpPr>
            <a:spLocks noGrp="1"/>
          </p:cNvSpPr>
          <p:nvPr>
            <p:ph type="dt" sz="half" idx="10"/>
          </p:nvPr>
        </p:nvSpPr>
        <p:spPr/>
        <p:txBody>
          <a:bodyPr/>
          <a:lstStyle/>
          <a:p>
            <a:r>
              <a:rPr lang="en-US" smtClean="0"/>
              <a:t>July 16, 2017</a:t>
            </a:r>
            <a:endParaRPr lang="en-US" dirty="0"/>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8" name="Slide Number Placeholder 7"/>
          <p:cNvSpPr>
            <a:spLocks noGrp="1"/>
          </p:cNvSpPr>
          <p:nvPr>
            <p:ph type="sldNum" sz="quarter" idx="12"/>
          </p:nvPr>
        </p:nvSpPr>
        <p:spPr/>
        <p:txBody>
          <a:bodyPr/>
          <a:lstStyle/>
          <a:p>
            <a:fld id="{117DBF39-4B2D-1346-A8ED-FB8B9BA26619}" type="slidenum">
              <a:rPr lang="en-US" smtClean="0"/>
              <a:t>2</a:t>
            </a:fld>
            <a:endParaRPr lang="en-US"/>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9299" y="5151549"/>
            <a:ext cx="1684701" cy="1836324"/>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7631" y="161925"/>
            <a:ext cx="1270000" cy="1663700"/>
          </a:xfrm>
          <a:prstGeom prst="rect">
            <a:avLst/>
          </a:prstGeom>
        </p:spPr>
      </p:pic>
    </p:spTree>
    <p:extLst>
      <p:ext uri="{BB962C8B-B14F-4D97-AF65-F5344CB8AC3E}">
        <p14:creationId xmlns:p14="http://schemas.microsoft.com/office/powerpoint/2010/main" val="10928327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76761"/>
            <a:ext cx="7886700" cy="1325563"/>
          </a:xfrm>
        </p:spPr>
        <p:txBody>
          <a:bodyPr/>
          <a:lstStyle/>
          <a:p>
            <a:r>
              <a:rPr lang="en-US" dirty="0" smtClean="0">
                <a:solidFill>
                  <a:schemeClr val="accent1">
                    <a:lumMod val="50000"/>
                  </a:schemeClr>
                </a:solidFill>
              </a:rPr>
              <a:t>Everyone</a:t>
            </a:r>
            <a:endParaRPr lang="en-US" dirty="0">
              <a:solidFill>
                <a:schemeClr val="accent1">
                  <a:lumMod val="50000"/>
                </a:schemeClr>
              </a:solidFill>
            </a:endParaRPr>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20</a:t>
            </a:fld>
            <a:endParaRPr lang="en-US"/>
          </a:p>
        </p:txBody>
      </p:sp>
      <p:sp>
        <p:nvSpPr>
          <p:cNvPr id="8" name="Content Placeholder 7"/>
          <p:cNvSpPr>
            <a:spLocks noGrp="1"/>
          </p:cNvSpPr>
          <p:nvPr>
            <p:ph idx="1"/>
          </p:nvPr>
        </p:nvSpPr>
        <p:spPr>
          <a:xfrm>
            <a:off x="628650" y="1258067"/>
            <a:ext cx="7886700" cy="4351338"/>
          </a:xfrm>
        </p:spPr>
        <p:txBody>
          <a:bodyPr/>
          <a:lstStyle/>
          <a:p>
            <a:pPr marL="0" indent="0">
              <a:buNone/>
            </a:pPr>
            <a:r>
              <a:rPr lang="en-US" dirty="0" smtClean="0"/>
              <a:t>Example (5). Data 35b (00:08-00:22).</a:t>
            </a:r>
            <a:endParaRPr lang="en-US" dirty="0"/>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1737" y="1775797"/>
            <a:ext cx="6502787" cy="4362244"/>
          </a:xfrm>
          <a:prstGeom prst="rect">
            <a:avLst/>
          </a:prstGeom>
        </p:spPr>
      </p:pic>
      <p:pic>
        <p:nvPicPr>
          <p:cNvPr id="10" name="iitooni'.m4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244662" y="4663946"/>
            <a:ext cx="3899338" cy="2194054"/>
          </a:xfrm>
          <a:prstGeom prst="rect">
            <a:avLst/>
          </a:prstGeom>
        </p:spPr>
      </p:pic>
    </p:spTree>
    <p:extLst>
      <p:ext uri="{BB962C8B-B14F-4D97-AF65-F5344CB8AC3E}">
        <p14:creationId xmlns:p14="http://schemas.microsoft.com/office/powerpoint/2010/main" val="176031959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Conclusion</a:t>
            </a:r>
            <a:endParaRPr lang="en-US" dirty="0">
              <a:solidFill>
                <a:schemeClr val="accent1">
                  <a:lumMod val="50000"/>
                </a:schemeClr>
              </a:solidFill>
            </a:endParaRPr>
          </a:p>
        </p:txBody>
      </p:sp>
      <p:sp>
        <p:nvSpPr>
          <p:cNvPr id="3" name="Content Placeholder 2"/>
          <p:cNvSpPr>
            <a:spLocks noGrp="1"/>
          </p:cNvSpPr>
          <p:nvPr>
            <p:ph idx="1"/>
          </p:nvPr>
        </p:nvSpPr>
        <p:spPr/>
        <p:txBody>
          <a:bodyPr>
            <a:normAutofit fontScale="92500"/>
          </a:bodyPr>
          <a:lstStyle/>
          <a:p>
            <a:r>
              <a:rPr lang="en-US" dirty="0" smtClean="0"/>
              <a:t>Full singular NP form for complaining about individuals</a:t>
            </a:r>
          </a:p>
          <a:p>
            <a:pPr lvl="1"/>
            <a:r>
              <a:rPr lang="en-US" dirty="0" smtClean="0"/>
              <a:t>No names or unique descriptors</a:t>
            </a:r>
          </a:p>
          <a:p>
            <a:pPr lvl="1"/>
            <a:r>
              <a:rPr lang="en-US" dirty="0" smtClean="0"/>
              <a:t>Deducible from the context</a:t>
            </a:r>
          </a:p>
          <a:p>
            <a:r>
              <a:rPr lang="en-US" dirty="0" smtClean="0"/>
              <a:t>Relative Clause or NP with 3PL inflections</a:t>
            </a:r>
          </a:p>
          <a:p>
            <a:pPr lvl="1"/>
            <a:r>
              <a:rPr lang="en-US" dirty="0" smtClean="0"/>
              <a:t>For complaining about another group of people</a:t>
            </a:r>
          </a:p>
          <a:p>
            <a:pPr lvl="1"/>
            <a:r>
              <a:rPr lang="en-US" dirty="0" smtClean="0"/>
              <a:t>No names, but RLCL provides enough info</a:t>
            </a:r>
          </a:p>
          <a:p>
            <a:pPr lvl="1"/>
            <a:r>
              <a:rPr lang="en-US" dirty="0" smtClean="0"/>
              <a:t>These referents are not known to speakers</a:t>
            </a:r>
          </a:p>
          <a:p>
            <a:r>
              <a:rPr lang="en-US" dirty="0" smtClean="0"/>
              <a:t>Impersonal forms to complain about community</a:t>
            </a:r>
          </a:p>
          <a:p>
            <a:pPr lvl="1"/>
            <a:r>
              <a:rPr lang="en-US" dirty="0" smtClean="0"/>
              <a:t>Depersonalizes the main offender</a:t>
            </a:r>
          </a:p>
          <a:p>
            <a:pPr lvl="1"/>
            <a:r>
              <a:rPr lang="en-US" dirty="0" smtClean="0"/>
              <a:t>Lifts responsibility</a:t>
            </a:r>
          </a:p>
          <a:p>
            <a:pPr lvl="1"/>
            <a:r>
              <a:rPr lang="en-US" dirty="0" smtClean="0"/>
              <a:t>Requires no solution of a complained matter</a:t>
            </a:r>
            <a:endParaRPr lang="en-US" dirty="0"/>
          </a:p>
        </p:txBody>
      </p:sp>
      <p:sp>
        <p:nvSpPr>
          <p:cNvPr id="7" name="Date Placeholder 6"/>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8" name="Slide Number Placeholder 7"/>
          <p:cNvSpPr>
            <a:spLocks noGrp="1"/>
          </p:cNvSpPr>
          <p:nvPr>
            <p:ph type="sldNum" sz="quarter" idx="12"/>
          </p:nvPr>
        </p:nvSpPr>
        <p:spPr/>
        <p:txBody>
          <a:bodyPr/>
          <a:lstStyle/>
          <a:p>
            <a:fld id="{117DBF39-4B2D-1346-A8ED-FB8B9BA26619}" type="slidenum">
              <a:rPr lang="en-US" smtClean="0"/>
              <a:t>21</a:t>
            </a:fld>
            <a:endParaRPr lang="en-US"/>
          </a:p>
        </p:txBody>
      </p:sp>
    </p:spTree>
    <p:extLst>
      <p:ext uri="{BB962C8B-B14F-4D97-AF65-F5344CB8AC3E}">
        <p14:creationId xmlns:p14="http://schemas.microsoft.com/office/powerpoint/2010/main" val="1150754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References</a:t>
            </a:r>
            <a:endParaRPr lang="en-US" dirty="0">
              <a:solidFill>
                <a:schemeClr val="accent1">
                  <a:lumMod val="50000"/>
                </a:schemeClr>
              </a:solidFill>
            </a:endParaRPr>
          </a:p>
        </p:txBody>
      </p:sp>
      <p:sp>
        <p:nvSpPr>
          <p:cNvPr id="3" name="Content Placeholder 2"/>
          <p:cNvSpPr>
            <a:spLocks noGrp="1"/>
          </p:cNvSpPr>
          <p:nvPr>
            <p:ph idx="1"/>
          </p:nvPr>
        </p:nvSpPr>
        <p:spPr/>
        <p:txBody>
          <a:bodyPr>
            <a:normAutofit fontScale="47500" lnSpcReduction="20000"/>
          </a:bodyPr>
          <a:lstStyle/>
          <a:p>
            <a:pPr marL="0" indent="0">
              <a:buNone/>
            </a:pPr>
            <a:r>
              <a:rPr lang="en-US" dirty="0"/>
              <a:t>Brown, P. (2007). Principles of person reference in Tzeltal conversations. In N. J. Enfield &amp; T. </a:t>
            </a:r>
            <a:r>
              <a:rPr lang="en-US" dirty="0" err="1"/>
              <a:t>Stivers</a:t>
            </a:r>
            <a:r>
              <a:rPr lang="en-US" dirty="0"/>
              <a:t> (Eds.), </a:t>
            </a:r>
            <a:r>
              <a:rPr lang="en-US" i="1" dirty="0"/>
              <a:t>Person reference in interaction: Linguistic, cultural, and social perspectives.</a:t>
            </a:r>
            <a:r>
              <a:rPr lang="en-US" dirty="0"/>
              <a:t> (pp. 172–202). Cambridge, New York, Melbourne, Madrid, Cape Town, Singapore, Sao Paulo: Cambridge University Press.</a:t>
            </a:r>
          </a:p>
          <a:p>
            <a:pPr marL="0" indent="0">
              <a:buNone/>
            </a:pPr>
            <a:r>
              <a:rPr lang="en-US" dirty="0"/>
              <a:t>de </a:t>
            </a:r>
            <a:r>
              <a:rPr lang="en-US" dirty="0" err="1"/>
              <a:t>Fornel</a:t>
            </a:r>
            <a:r>
              <a:rPr lang="en-US" dirty="0"/>
              <a:t>, M. (1987). Reference to persons in conversation. In J. </a:t>
            </a:r>
            <a:r>
              <a:rPr lang="en-US" dirty="0" err="1"/>
              <a:t>Verschueren</a:t>
            </a:r>
            <a:r>
              <a:rPr lang="en-US" dirty="0"/>
              <a:t> &amp; M. </a:t>
            </a:r>
            <a:r>
              <a:rPr lang="en-US" dirty="0" err="1"/>
              <a:t>Bertucelli-Papi</a:t>
            </a:r>
            <a:r>
              <a:rPr lang="en-US" dirty="0"/>
              <a:t> (Eds.), </a:t>
            </a:r>
            <a:r>
              <a:rPr lang="en-US" i="1" dirty="0"/>
              <a:t>The Pragmatic Perspective: Selected Papers from the 1985 International Pragmatics Conference</a:t>
            </a:r>
            <a:r>
              <a:rPr lang="en-US" dirty="0"/>
              <a:t> (pp. 131–140). Amsterdam/Philadelphia: John Benjamins Publishing Company.</a:t>
            </a:r>
          </a:p>
          <a:p>
            <a:pPr marL="0" indent="0">
              <a:buNone/>
            </a:pPr>
            <a:r>
              <a:rPr lang="en-US" dirty="0"/>
              <a:t>Enfield, N. J. (2007). Meanings of the unmarked: How “default” person reference does more than just refer, 97–120.</a:t>
            </a:r>
          </a:p>
          <a:p>
            <a:pPr marL="0" indent="0">
              <a:buNone/>
            </a:pPr>
            <a:r>
              <a:rPr lang="en-US" dirty="0"/>
              <a:t>Fox, B. A. (1987). Anaphora in conversational English. In </a:t>
            </a:r>
            <a:r>
              <a:rPr lang="en-US" i="1" dirty="0"/>
              <a:t>Anaphora and the structure of discourse</a:t>
            </a:r>
            <a:r>
              <a:rPr lang="en-US" dirty="0"/>
              <a:t> (pp. 16–75). Cambridge: Cambridge University Press.</a:t>
            </a:r>
          </a:p>
          <a:p>
            <a:pPr marL="0" indent="0">
              <a:buNone/>
            </a:pPr>
            <a:r>
              <a:rPr lang="en-US" dirty="0"/>
              <a:t>Heinemann, T. (2009). Participation and exclusion in third party complaints. </a:t>
            </a:r>
            <a:r>
              <a:rPr lang="en-US" i="1" dirty="0"/>
              <a:t>Journal of Pragmatics</a:t>
            </a:r>
            <a:r>
              <a:rPr lang="en-US" dirty="0"/>
              <a:t>, </a:t>
            </a:r>
            <a:r>
              <a:rPr lang="en-US" i="1" dirty="0"/>
              <a:t>41</a:t>
            </a:r>
            <a:r>
              <a:rPr lang="en-US" dirty="0"/>
              <a:t>(12), 2435–2451. https://</a:t>
            </a:r>
            <a:r>
              <a:rPr lang="en-US" dirty="0" err="1"/>
              <a:t>doi.org</a:t>
            </a:r>
            <a:r>
              <a:rPr lang="en-US" dirty="0"/>
              <a:t>/10.1016/j.pragma.2008.09.044</a:t>
            </a:r>
          </a:p>
          <a:p>
            <a:pPr marL="0" indent="0">
              <a:buNone/>
            </a:pPr>
            <a:r>
              <a:rPr lang="en-US" dirty="0"/>
              <a:t>Levinson, S. C. (2007). Optimizing person reference - perspectives from usage on </a:t>
            </a:r>
            <a:r>
              <a:rPr lang="en-US" dirty="0" err="1"/>
              <a:t>Rossel</a:t>
            </a:r>
            <a:r>
              <a:rPr lang="en-US" dirty="0"/>
              <a:t> Island. In N. J. Enfield &amp; T. </a:t>
            </a:r>
            <a:r>
              <a:rPr lang="en-US" dirty="0" err="1"/>
              <a:t>Stivers</a:t>
            </a:r>
            <a:r>
              <a:rPr lang="en-US" dirty="0"/>
              <a:t> (Eds.), </a:t>
            </a:r>
            <a:r>
              <a:rPr lang="en-US" i="1" dirty="0"/>
              <a:t>Person reference in interaction: Linguistic, cultural and social perspectives</a:t>
            </a:r>
            <a:r>
              <a:rPr lang="en-US" dirty="0"/>
              <a:t> (pp. 29–72). Cambridge, New York, Melbourne, Madrid, Cape Town, Singapore, Sao Paulo: Cambridge University Press.</a:t>
            </a:r>
          </a:p>
          <a:p>
            <a:pPr marL="0" indent="0">
              <a:buNone/>
            </a:pPr>
            <a:r>
              <a:rPr lang="en-US" dirty="0"/>
              <a:t>Sacks, H., &amp; </a:t>
            </a:r>
            <a:r>
              <a:rPr lang="en-US" dirty="0" err="1"/>
              <a:t>Schegloff</a:t>
            </a:r>
            <a:r>
              <a:rPr lang="en-US" dirty="0"/>
              <a:t>, E. A. (2007). Two preferences in the organization of reference to persons in conversation and their interaction. In N. J. Enfield &amp; T. </a:t>
            </a:r>
            <a:r>
              <a:rPr lang="en-US" dirty="0" err="1"/>
              <a:t>Stivers</a:t>
            </a:r>
            <a:r>
              <a:rPr lang="en-US" dirty="0"/>
              <a:t> (Eds.), </a:t>
            </a:r>
            <a:r>
              <a:rPr lang="en-US" i="1" dirty="0"/>
              <a:t>Person Reference in Interaction: Linguistic, Cultural and Social Perspectives</a:t>
            </a:r>
            <a:r>
              <a:rPr lang="en-US" dirty="0"/>
              <a:t> (pp. 23–28). Cambridge, New York, Melbourne, Madrid, Cape Town, Singapore, Sao Paulo: Cambridge University Press.</a:t>
            </a:r>
          </a:p>
          <a:p>
            <a:pPr marL="0" indent="0">
              <a:buNone/>
            </a:pPr>
            <a:r>
              <a:rPr lang="en-US" dirty="0" err="1"/>
              <a:t>Schegloff</a:t>
            </a:r>
            <a:r>
              <a:rPr lang="en-US" dirty="0"/>
              <a:t>, E. A. (1996). Some Practices for Referring to Persons in Talk-in-Interaction: Partial Sketch of a Systematics. In B. A. Fox (Ed.), </a:t>
            </a:r>
            <a:r>
              <a:rPr lang="en-US" i="1" dirty="0"/>
              <a:t>Studies in Anaphora</a:t>
            </a:r>
            <a:r>
              <a:rPr lang="en-US" dirty="0"/>
              <a:t>.</a:t>
            </a:r>
          </a:p>
          <a:p>
            <a:pPr marL="0" indent="0">
              <a:buNone/>
            </a:pPr>
            <a:r>
              <a:rPr lang="en-US" dirty="0" err="1"/>
              <a:t>Stivers</a:t>
            </a:r>
            <a:r>
              <a:rPr lang="en-US" dirty="0"/>
              <a:t>, T. (2007). Alternative </a:t>
            </a:r>
            <a:r>
              <a:rPr lang="en-US" dirty="0" err="1"/>
              <a:t>recognitionals</a:t>
            </a:r>
            <a:r>
              <a:rPr lang="en-US" dirty="0"/>
              <a:t> in person reference. In N. J. Enfield &amp; T. </a:t>
            </a:r>
            <a:r>
              <a:rPr lang="en-US" dirty="0" err="1"/>
              <a:t>Stivers</a:t>
            </a:r>
            <a:r>
              <a:rPr lang="en-US" dirty="0"/>
              <a:t> (Eds.), </a:t>
            </a:r>
            <a:r>
              <a:rPr lang="en-US" i="1" dirty="0"/>
              <a:t>Person Reference in Interaction: Linguistic, Cultural and Social Perspectives</a:t>
            </a:r>
            <a:r>
              <a:rPr lang="en-US" dirty="0"/>
              <a:t> (pp. 73–96). Cambridge, New York, Melbourne, Madrid, Cape Town, Singapore, Sao Paulo: Cambridge University Press.</a:t>
            </a:r>
          </a:p>
          <a:p>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22</a:t>
            </a:fld>
            <a:endParaRPr lang="en-US"/>
          </a:p>
        </p:txBody>
      </p:sp>
    </p:spTree>
    <p:extLst>
      <p:ext uri="{BB962C8B-B14F-4D97-AF65-F5344CB8AC3E}">
        <p14:creationId xmlns:p14="http://schemas.microsoft.com/office/powerpoint/2010/main" val="13110122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600" i="1" dirty="0">
                <a:solidFill>
                  <a:schemeClr val="accent1">
                    <a:lumMod val="50000"/>
                  </a:schemeClr>
                </a:solidFill>
                <a:latin typeface="Brush Script MT" charset="0"/>
                <a:ea typeface="Brush Script MT" charset="0"/>
                <a:cs typeface="Brush Script MT" charset="0"/>
              </a:rPr>
              <a:t>Go </a:t>
            </a:r>
            <a:r>
              <a:rPr lang="en-US" sz="6600" i="1" dirty="0" err="1">
                <a:solidFill>
                  <a:schemeClr val="accent1">
                    <a:lumMod val="50000"/>
                  </a:schemeClr>
                </a:solidFill>
                <a:latin typeface="Brush Script MT" charset="0"/>
                <a:ea typeface="Brush Script MT" charset="0"/>
                <a:cs typeface="Brush Script MT" charset="0"/>
              </a:rPr>
              <a:t>raibh</a:t>
            </a:r>
            <a:r>
              <a:rPr lang="en-US" sz="6600" i="1" dirty="0">
                <a:solidFill>
                  <a:schemeClr val="accent1">
                    <a:lumMod val="50000"/>
                  </a:schemeClr>
                </a:solidFill>
                <a:latin typeface="Brush Script MT" charset="0"/>
                <a:ea typeface="Brush Script MT" charset="0"/>
                <a:cs typeface="Brush Script MT" charset="0"/>
              </a:rPr>
              <a:t> </a:t>
            </a:r>
            <a:r>
              <a:rPr lang="en-US" sz="6600" i="1" dirty="0" err="1">
                <a:solidFill>
                  <a:schemeClr val="accent1">
                    <a:lumMod val="50000"/>
                  </a:schemeClr>
                </a:solidFill>
                <a:latin typeface="Brush Script MT" charset="0"/>
                <a:ea typeface="Brush Script MT" charset="0"/>
                <a:cs typeface="Brush Script MT" charset="0"/>
              </a:rPr>
              <a:t>maith</a:t>
            </a:r>
            <a:r>
              <a:rPr lang="en-US" sz="6600" i="1" dirty="0">
                <a:solidFill>
                  <a:schemeClr val="accent1">
                    <a:lumMod val="50000"/>
                  </a:schemeClr>
                </a:solidFill>
                <a:latin typeface="Brush Script MT" charset="0"/>
                <a:ea typeface="Brush Script MT" charset="0"/>
                <a:cs typeface="Brush Script MT" charset="0"/>
              </a:rPr>
              <a:t> </a:t>
            </a:r>
            <a:r>
              <a:rPr lang="en-US" sz="6600" i="1" dirty="0" err="1">
                <a:solidFill>
                  <a:schemeClr val="accent1">
                    <a:lumMod val="50000"/>
                  </a:schemeClr>
                </a:solidFill>
                <a:latin typeface="Brush Script MT" charset="0"/>
                <a:ea typeface="Brush Script MT" charset="0"/>
                <a:cs typeface="Brush Script MT" charset="0"/>
              </a:rPr>
              <a:t>agat</a:t>
            </a:r>
            <a:r>
              <a:rPr lang="en-US" sz="6600" i="1" dirty="0">
                <a:solidFill>
                  <a:schemeClr val="accent1">
                    <a:lumMod val="50000"/>
                  </a:schemeClr>
                </a:solidFill>
                <a:latin typeface="Brush Script MT" charset="0"/>
                <a:ea typeface="Brush Script MT" charset="0"/>
                <a:cs typeface="Brush Script MT" charset="0"/>
              </a:rPr>
              <a:t>!</a:t>
            </a:r>
            <a:endParaRPr lang="en-US" sz="6600" i="1" dirty="0">
              <a:solidFill>
                <a:schemeClr val="accent1">
                  <a:lumMod val="50000"/>
                </a:schemeClr>
              </a:solidFill>
              <a:latin typeface="Brush Script MT" charset="0"/>
              <a:ea typeface="Brush Script MT" charset="0"/>
              <a:cs typeface="Brush Script MT" charset="0"/>
            </a:endParaRPr>
          </a:p>
        </p:txBody>
      </p:sp>
      <p:sp>
        <p:nvSpPr>
          <p:cNvPr id="3" name="Content Placeholder 2"/>
          <p:cNvSpPr>
            <a:spLocks noGrp="1"/>
          </p:cNvSpPr>
          <p:nvPr>
            <p:ph idx="1"/>
          </p:nvPr>
        </p:nvSpPr>
        <p:spPr/>
        <p:txBody>
          <a:bodyPr anchor="ctr"/>
          <a:lstStyle/>
          <a:p>
            <a:pPr marL="0" indent="0" algn="ctr">
              <a:buNone/>
            </a:pPr>
            <a:r>
              <a:rPr lang="en-US" i="1" dirty="0" err="1" smtClean="0">
                <a:solidFill>
                  <a:schemeClr val="accent1">
                    <a:lumMod val="50000"/>
                  </a:schemeClr>
                </a:solidFill>
                <a:latin typeface="Brush Script MT" charset="0"/>
                <a:ea typeface="Brush Script MT" charset="0"/>
                <a:cs typeface="Brush Script MT" charset="0"/>
              </a:rPr>
              <a:t>Hohou</a:t>
            </a:r>
            <a:r>
              <a:rPr lang="en-US" i="1" dirty="0" smtClean="0">
                <a:solidFill>
                  <a:schemeClr val="accent1">
                    <a:lumMod val="50000"/>
                  </a:schemeClr>
                </a:solidFill>
                <a:latin typeface="Brush Script MT" charset="0"/>
                <a:ea typeface="Brush Script MT" charset="0"/>
                <a:cs typeface="Brush Script MT" charset="0"/>
              </a:rPr>
              <a:t>!</a:t>
            </a:r>
          </a:p>
          <a:p>
            <a:pPr marL="0" indent="0" algn="ctr">
              <a:buNone/>
            </a:pPr>
            <a:r>
              <a:rPr lang="en-US" i="1" dirty="0" smtClean="0">
                <a:solidFill>
                  <a:schemeClr val="accent1">
                    <a:lumMod val="50000"/>
                  </a:schemeClr>
                </a:solidFill>
                <a:latin typeface="Brush Script MT" charset="0"/>
                <a:ea typeface="Brush Script MT" charset="0"/>
                <a:cs typeface="Brush Script MT" charset="0"/>
              </a:rPr>
              <a:t>Thank </a:t>
            </a:r>
            <a:r>
              <a:rPr lang="en-US" i="1" dirty="0">
                <a:solidFill>
                  <a:schemeClr val="accent1">
                    <a:lumMod val="50000"/>
                  </a:schemeClr>
                </a:solidFill>
                <a:latin typeface="Brush Script MT" charset="0"/>
                <a:ea typeface="Brush Script MT" charset="0"/>
                <a:cs typeface="Brush Script MT" charset="0"/>
              </a:rPr>
              <a:t>you</a:t>
            </a:r>
            <a:r>
              <a:rPr lang="en-US" i="1" dirty="0" smtClean="0">
                <a:solidFill>
                  <a:schemeClr val="accent1">
                    <a:lumMod val="50000"/>
                  </a:schemeClr>
                </a:solidFill>
                <a:latin typeface="Brush Script MT" charset="0"/>
                <a:ea typeface="Brush Script MT" charset="0"/>
                <a:cs typeface="Brush Script MT" charset="0"/>
              </a:rPr>
              <a:t>!</a:t>
            </a:r>
          </a:p>
          <a:p>
            <a:pPr marL="0" indent="0" algn="ctr">
              <a:buNone/>
            </a:pPr>
            <a:r>
              <a:rPr lang="ru-RU" i="1" dirty="0" smtClean="0">
                <a:solidFill>
                  <a:schemeClr val="accent1">
                    <a:lumMod val="50000"/>
                  </a:schemeClr>
                </a:solidFill>
                <a:latin typeface="Brush Script MT" charset="0"/>
                <a:ea typeface="Brush Script MT" charset="0"/>
                <a:cs typeface="Brush Script MT" charset="0"/>
              </a:rPr>
              <a:t>Спасибо!</a:t>
            </a:r>
          </a:p>
          <a:p>
            <a:pPr marL="0" indent="0" algn="ctr">
              <a:buNone/>
            </a:pPr>
            <a:r>
              <a:rPr lang="en-US" i="1" dirty="0" err="1" smtClean="0">
                <a:solidFill>
                  <a:schemeClr val="accent1">
                    <a:lumMod val="50000"/>
                  </a:schemeClr>
                </a:solidFill>
                <a:latin typeface="Brush Script MT" charset="0"/>
                <a:ea typeface="Brush Script MT" charset="0"/>
                <a:cs typeface="Brush Script MT" charset="0"/>
              </a:rPr>
              <a:t>Kiitos</a:t>
            </a:r>
            <a:r>
              <a:rPr lang="en-US" i="1" dirty="0" smtClean="0">
                <a:solidFill>
                  <a:schemeClr val="accent1">
                    <a:lumMod val="50000"/>
                  </a:schemeClr>
                </a:solidFill>
                <a:latin typeface="Brush Script MT" charset="0"/>
                <a:ea typeface="Brush Script MT" charset="0"/>
                <a:cs typeface="Brush Script MT" charset="0"/>
              </a:rPr>
              <a:t>!</a:t>
            </a:r>
            <a:endParaRPr lang="en-US" i="1" dirty="0">
              <a:solidFill>
                <a:schemeClr val="accent1">
                  <a:lumMod val="50000"/>
                </a:schemeClr>
              </a:solidFill>
              <a:latin typeface="Brush Script MT" charset="0"/>
              <a:ea typeface="Brush Script MT" charset="0"/>
              <a:cs typeface="Brush Script MT" charset="0"/>
            </a:endParaRPr>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23</a:t>
            </a:fld>
            <a:endParaRPr lang="en-US"/>
          </a:p>
        </p:txBody>
      </p:sp>
    </p:spTree>
    <p:extLst>
      <p:ext uri="{BB962C8B-B14F-4D97-AF65-F5344CB8AC3E}">
        <p14:creationId xmlns:p14="http://schemas.microsoft.com/office/powerpoint/2010/main" val="6931882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570" y="0"/>
            <a:ext cx="6594475" cy="1325563"/>
          </a:xfrm>
        </p:spPr>
        <p:txBody>
          <a:bodyPr vert="horz" lIns="91440" tIns="45720" rIns="91440" bIns="45720" rtlCol="0" anchor="b">
            <a:normAutofit/>
          </a:bodyPr>
          <a:lstStyle/>
          <a:p>
            <a:r>
              <a:rPr lang="en-US" sz="3600" dirty="0" smtClean="0">
                <a:solidFill>
                  <a:schemeClr val="accent1">
                    <a:lumMod val="50000"/>
                  </a:schemeClr>
                </a:solidFill>
              </a:rPr>
              <a:t>Gossiping in </a:t>
            </a:r>
            <a:r>
              <a:rPr lang="en-US" sz="3600" dirty="0">
                <a:solidFill>
                  <a:schemeClr val="accent1">
                    <a:lumMod val="50000"/>
                  </a:schemeClr>
                </a:solidFill>
              </a:rPr>
              <a:t>Arapaho culture</a:t>
            </a:r>
          </a:p>
        </p:txBody>
      </p:sp>
      <p:sp>
        <p:nvSpPr>
          <p:cNvPr id="7" name="Date Placeholder 6"/>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8" name="Slide Number Placeholder 7"/>
          <p:cNvSpPr>
            <a:spLocks noGrp="1"/>
          </p:cNvSpPr>
          <p:nvPr>
            <p:ph type="sldNum" sz="quarter" idx="12"/>
          </p:nvPr>
        </p:nvSpPr>
        <p:spPr/>
        <p:txBody>
          <a:bodyPr/>
          <a:lstStyle/>
          <a:p>
            <a:fld id="{117DBF39-4B2D-1346-A8ED-FB8B9BA26619}" type="slidenum">
              <a:rPr lang="en-US" smtClean="0"/>
              <a:t>3</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478" y="1519182"/>
            <a:ext cx="4816915" cy="3210473"/>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0373" y="3654153"/>
            <a:ext cx="3564978" cy="2376652"/>
          </a:xfrm>
          <a:prstGeom prst="rect">
            <a:avLst/>
          </a:prstGeom>
        </p:spPr>
      </p:pic>
    </p:spTree>
    <p:extLst>
      <p:ext uri="{BB962C8B-B14F-4D97-AF65-F5344CB8AC3E}">
        <p14:creationId xmlns:p14="http://schemas.microsoft.com/office/powerpoint/2010/main" val="2467740137"/>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The background of the study</a:t>
            </a:r>
            <a:endParaRPr lang="en-US" dirty="0">
              <a:solidFill>
                <a:schemeClr val="accent1">
                  <a:lumMod val="50000"/>
                </a:schemeClr>
              </a:solidFill>
            </a:endParaRPr>
          </a:p>
        </p:txBody>
      </p:sp>
      <p:sp>
        <p:nvSpPr>
          <p:cNvPr id="3" name="Content Placeholder 2"/>
          <p:cNvSpPr>
            <a:spLocks noGrp="1"/>
          </p:cNvSpPr>
          <p:nvPr>
            <p:ph idx="1"/>
          </p:nvPr>
        </p:nvSpPr>
        <p:spPr/>
        <p:txBody>
          <a:bodyPr>
            <a:normAutofit fontScale="92500"/>
          </a:bodyPr>
          <a:lstStyle/>
          <a:p>
            <a:r>
              <a:rPr lang="en-US" dirty="0" smtClean="0"/>
              <a:t>Preliminary research on person reference terms shows </a:t>
            </a:r>
            <a:r>
              <a:rPr lang="en-US" dirty="0" smtClean="0">
                <a:solidFill>
                  <a:schemeClr val="accent5">
                    <a:lumMod val="50000"/>
                  </a:schemeClr>
                </a:solidFill>
              </a:rPr>
              <a:t>slight deviations from the basic principles </a:t>
            </a:r>
            <a:r>
              <a:rPr lang="en-US" dirty="0" smtClean="0"/>
              <a:t>(Sacks &amp; </a:t>
            </a:r>
            <a:r>
              <a:rPr lang="en-US" dirty="0" err="1" smtClean="0"/>
              <a:t>Schegloff</a:t>
            </a:r>
            <a:r>
              <a:rPr lang="en-US" dirty="0" smtClean="0"/>
              <a:t> 1979).</a:t>
            </a:r>
          </a:p>
          <a:p>
            <a:r>
              <a:rPr lang="en-US" dirty="0" smtClean="0"/>
              <a:t>Preference for </a:t>
            </a:r>
            <a:r>
              <a:rPr lang="en-US" dirty="0" smtClean="0">
                <a:solidFill>
                  <a:schemeClr val="accent5">
                    <a:lumMod val="50000"/>
                  </a:schemeClr>
                </a:solidFill>
              </a:rPr>
              <a:t>kin terms </a:t>
            </a:r>
            <a:r>
              <a:rPr lang="en-US" dirty="0" smtClean="0"/>
              <a:t>is more significant.</a:t>
            </a:r>
          </a:p>
          <a:p>
            <a:r>
              <a:rPr lang="en-US" dirty="0" smtClean="0"/>
              <a:t>Dependence on the projected action &amp; on the thematic domain:</a:t>
            </a:r>
          </a:p>
          <a:p>
            <a:pPr lvl="1"/>
            <a:r>
              <a:rPr lang="en-US" dirty="0" smtClean="0"/>
              <a:t>Praise &amp; positive assertions trigger kin terminology;</a:t>
            </a:r>
          </a:p>
          <a:p>
            <a:pPr lvl="1"/>
            <a:r>
              <a:rPr lang="en-US" dirty="0" smtClean="0"/>
              <a:t>Sense of cultural pride evokes traditional Arapaho names;</a:t>
            </a:r>
          </a:p>
          <a:p>
            <a:pPr lvl="1"/>
            <a:r>
              <a:rPr lang="en-US" dirty="0" smtClean="0"/>
              <a:t>English names are mainly used in work-related environments;</a:t>
            </a:r>
          </a:p>
          <a:p>
            <a:pPr lvl="1"/>
            <a:r>
              <a:rPr lang="en-US" dirty="0" smtClean="0"/>
              <a:t>Complaints never include names and steer towards the “longer” terms of reference, e.g., relative clauses.</a:t>
            </a:r>
          </a:p>
          <a:p>
            <a:pPr lvl="1"/>
            <a:endParaRPr lang="en-US" dirty="0" smtClean="0"/>
          </a:p>
          <a:p>
            <a:pPr lvl="1"/>
            <a:endParaRPr lang="en-US" dirty="0"/>
          </a:p>
        </p:txBody>
      </p:sp>
      <p:sp>
        <p:nvSpPr>
          <p:cNvPr id="7" name="Date Placeholder 6"/>
          <p:cNvSpPr>
            <a:spLocks noGrp="1"/>
          </p:cNvSpPr>
          <p:nvPr>
            <p:ph type="dt" sz="half" idx="10"/>
          </p:nvPr>
        </p:nvSpPr>
        <p:spPr/>
        <p:txBody>
          <a:bodyPr/>
          <a:lstStyle/>
          <a:p>
            <a:r>
              <a:rPr lang="en-US" smtClean="0"/>
              <a:t>July 16, 2017</a:t>
            </a:r>
            <a:endParaRPr lang="en-US" dirty="0"/>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8" name="Slide Number Placeholder 7"/>
          <p:cNvSpPr>
            <a:spLocks noGrp="1"/>
          </p:cNvSpPr>
          <p:nvPr>
            <p:ph type="sldNum" sz="quarter" idx="12"/>
          </p:nvPr>
        </p:nvSpPr>
        <p:spPr/>
        <p:txBody>
          <a:bodyPr/>
          <a:lstStyle/>
          <a:p>
            <a:fld id="{117DBF39-4B2D-1346-A8ED-FB8B9BA26619}" type="slidenum">
              <a:rPr lang="en-US" smtClean="0"/>
              <a:t>4</a:t>
            </a:fld>
            <a:endParaRPr lang="en-US"/>
          </a:p>
        </p:txBody>
      </p:sp>
    </p:spTree>
    <p:extLst>
      <p:ext uri="{BB962C8B-B14F-4D97-AF65-F5344CB8AC3E}">
        <p14:creationId xmlns:p14="http://schemas.microsoft.com/office/powerpoint/2010/main" val="19159073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Theoretical background</a:t>
            </a:r>
            <a:endParaRPr lang="en-US" dirty="0">
              <a:solidFill>
                <a:schemeClr val="accent1">
                  <a:lumMod val="50000"/>
                </a:schemeClr>
              </a:solidFill>
            </a:endParaRPr>
          </a:p>
        </p:txBody>
      </p:sp>
      <p:sp>
        <p:nvSpPr>
          <p:cNvPr id="3" name="Content Placeholder 2"/>
          <p:cNvSpPr>
            <a:spLocks noGrp="1"/>
          </p:cNvSpPr>
          <p:nvPr>
            <p:ph idx="1"/>
          </p:nvPr>
        </p:nvSpPr>
        <p:spPr/>
        <p:txBody>
          <a:bodyPr/>
          <a:lstStyle/>
          <a:p>
            <a:r>
              <a:rPr lang="en-US" dirty="0" smtClean="0"/>
              <a:t>Speakers rely on structural (1) and cultural (2) premises in formulation of reference:</a:t>
            </a:r>
          </a:p>
          <a:p>
            <a:pPr lvl="1"/>
            <a:r>
              <a:rPr lang="en-US" dirty="0" smtClean="0"/>
              <a:t>(1) principles of </a:t>
            </a:r>
            <a:r>
              <a:rPr lang="en-US" dirty="0" smtClean="0">
                <a:solidFill>
                  <a:schemeClr val="accent5">
                    <a:lumMod val="50000"/>
                  </a:schemeClr>
                </a:solidFill>
              </a:rPr>
              <a:t>minimization</a:t>
            </a:r>
            <a:r>
              <a:rPr lang="en-US" dirty="0" smtClean="0"/>
              <a:t> and </a:t>
            </a:r>
            <a:r>
              <a:rPr lang="en-US" dirty="0" smtClean="0">
                <a:solidFill>
                  <a:schemeClr val="accent5">
                    <a:lumMod val="50000"/>
                  </a:schemeClr>
                </a:solidFill>
              </a:rPr>
              <a:t>recognition</a:t>
            </a:r>
            <a:r>
              <a:rPr lang="en-US" dirty="0" smtClean="0"/>
              <a:t> (Sacks &amp; </a:t>
            </a:r>
            <a:r>
              <a:rPr lang="en-US" dirty="0" err="1" smtClean="0"/>
              <a:t>Schegloff</a:t>
            </a:r>
            <a:r>
              <a:rPr lang="en-US" dirty="0" smtClean="0"/>
              <a:t>, 1979), </a:t>
            </a:r>
            <a:r>
              <a:rPr lang="en-US" dirty="0" smtClean="0">
                <a:solidFill>
                  <a:schemeClr val="accent5">
                    <a:lumMod val="50000"/>
                  </a:schemeClr>
                </a:solidFill>
              </a:rPr>
              <a:t>relevant role</a:t>
            </a:r>
            <a:r>
              <a:rPr lang="en-US" dirty="0" smtClean="0"/>
              <a:t> </a:t>
            </a:r>
            <a:r>
              <a:rPr lang="en-US" dirty="0" smtClean="0"/>
              <a:t>(De </a:t>
            </a:r>
            <a:r>
              <a:rPr lang="en-US" dirty="0" err="1" smtClean="0"/>
              <a:t>Fornel</a:t>
            </a:r>
            <a:r>
              <a:rPr lang="en-US" dirty="0" smtClean="0"/>
              <a:t>, 1987)</a:t>
            </a:r>
            <a:endParaRPr lang="en-US" dirty="0" smtClean="0"/>
          </a:p>
          <a:p>
            <a:pPr lvl="1"/>
            <a:r>
              <a:rPr lang="en-US" dirty="0" smtClean="0"/>
              <a:t>(1) reference can negotiate conversational structure (</a:t>
            </a:r>
            <a:r>
              <a:rPr lang="en-US" dirty="0" err="1" smtClean="0"/>
              <a:t>Schegloff</a:t>
            </a:r>
            <a:r>
              <a:rPr lang="en-US" dirty="0" smtClean="0"/>
              <a:t>, 1996; Fox, 1984), </a:t>
            </a:r>
          </a:p>
          <a:p>
            <a:pPr lvl="1"/>
            <a:r>
              <a:rPr lang="en-US" dirty="0" smtClean="0"/>
              <a:t>(1) reference often aligns with conversational action (</a:t>
            </a:r>
            <a:r>
              <a:rPr lang="en-US" dirty="0" err="1" smtClean="0"/>
              <a:t>Stivers</a:t>
            </a:r>
            <a:r>
              <a:rPr lang="en-US" dirty="0" smtClean="0"/>
              <a:t>, 2007)</a:t>
            </a:r>
          </a:p>
          <a:p>
            <a:pPr lvl="1"/>
            <a:r>
              <a:rPr lang="en-US" dirty="0" smtClean="0"/>
              <a:t>(2) </a:t>
            </a:r>
            <a:r>
              <a:rPr lang="en-US" dirty="0" smtClean="0">
                <a:solidFill>
                  <a:schemeClr val="accent5">
                    <a:lumMod val="50000"/>
                  </a:schemeClr>
                </a:solidFill>
              </a:rPr>
              <a:t>circumspection</a:t>
            </a:r>
            <a:r>
              <a:rPr lang="en-US" dirty="0" smtClean="0"/>
              <a:t> (Levinson, 2007)</a:t>
            </a:r>
          </a:p>
          <a:p>
            <a:pPr lvl="1"/>
            <a:r>
              <a:rPr lang="en-US" dirty="0" smtClean="0"/>
              <a:t>(2) </a:t>
            </a:r>
            <a:r>
              <a:rPr lang="en-US" dirty="0" smtClean="0">
                <a:solidFill>
                  <a:schemeClr val="accent5">
                    <a:lumMod val="50000"/>
                  </a:schemeClr>
                </a:solidFill>
              </a:rPr>
              <a:t>association</a:t>
            </a:r>
            <a:r>
              <a:rPr lang="en-US" dirty="0" smtClean="0"/>
              <a:t> (Brown, 2007)</a:t>
            </a: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5</a:t>
            </a:fld>
            <a:endParaRPr lang="en-US"/>
          </a:p>
        </p:txBody>
      </p:sp>
    </p:spTree>
    <p:extLst>
      <p:ext uri="{BB962C8B-B14F-4D97-AF65-F5344CB8AC3E}">
        <p14:creationId xmlns:p14="http://schemas.microsoft.com/office/powerpoint/2010/main" val="5748079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r>
              <a:rPr lang="en-US" dirty="0" smtClean="0"/>
              <a:t>In general, communities of practice prioritize some principles over others in formulation of reference according to the salient features of person identification (Enfield, 2007).</a:t>
            </a:r>
            <a:endParaRPr lang="en-US" dirty="0"/>
          </a:p>
        </p:txBody>
      </p:sp>
      <p:sp>
        <p:nvSpPr>
          <p:cNvPr id="4" name="Date Placeholder 3"/>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6" name="Slide Number Placeholder 5"/>
          <p:cNvSpPr>
            <a:spLocks noGrp="1"/>
          </p:cNvSpPr>
          <p:nvPr>
            <p:ph type="sldNum" sz="quarter" idx="12"/>
          </p:nvPr>
        </p:nvSpPr>
        <p:spPr/>
        <p:txBody>
          <a:bodyPr/>
          <a:lstStyle/>
          <a:p>
            <a:fld id="{117DBF39-4B2D-1346-A8ED-FB8B9BA26619}" type="slidenum">
              <a:rPr lang="en-US" smtClean="0"/>
              <a:t>6</a:t>
            </a:fld>
            <a:endParaRPr lang="en-US"/>
          </a:p>
        </p:txBody>
      </p:sp>
    </p:spTree>
    <p:extLst>
      <p:ext uri="{BB962C8B-B14F-4D97-AF65-F5344CB8AC3E}">
        <p14:creationId xmlns:p14="http://schemas.microsoft.com/office/powerpoint/2010/main" val="2766419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Main question</a:t>
            </a:r>
            <a:endParaRPr lang="en-US" dirty="0">
              <a:solidFill>
                <a:schemeClr val="accent1">
                  <a:lumMod val="50000"/>
                </a:schemeClr>
              </a:solidFill>
            </a:endParaRPr>
          </a:p>
        </p:txBody>
      </p:sp>
      <p:sp>
        <p:nvSpPr>
          <p:cNvPr id="3" name="Content Placeholder 2"/>
          <p:cNvSpPr>
            <a:spLocks noGrp="1"/>
          </p:cNvSpPr>
          <p:nvPr>
            <p:ph idx="1"/>
          </p:nvPr>
        </p:nvSpPr>
        <p:spPr/>
        <p:txBody>
          <a:bodyPr/>
          <a:lstStyle/>
          <a:p>
            <a:r>
              <a:rPr lang="en-US" dirty="0" smtClean="0"/>
              <a:t>What are the strategies for identity construal in complaints:</a:t>
            </a:r>
          </a:p>
          <a:p>
            <a:pPr lvl="1"/>
            <a:r>
              <a:rPr lang="en-US" dirty="0" smtClean="0"/>
              <a:t>What are the linguistic devices helping to construct reference?</a:t>
            </a:r>
          </a:p>
          <a:p>
            <a:pPr lvl="1"/>
            <a:r>
              <a:rPr lang="en-US" dirty="0" smtClean="0"/>
              <a:t>How is vagueness rendered in identifying a person?</a:t>
            </a:r>
          </a:p>
          <a:p>
            <a:pPr lvl="1"/>
            <a:r>
              <a:rPr lang="en-US" dirty="0" smtClean="0"/>
              <a:t>How is ambiguity avoided?</a:t>
            </a:r>
          </a:p>
          <a:p>
            <a:pPr lvl="1"/>
            <a:r>
              <a:rPr lang="en-US" dirty="0" smtClean="0"/>
              <a:t>How such terms of reference are understood by the addressees?</a:t>
            </a:r>
            <a:endParaRPr lang="en-US" dirty="0"/>
          </a:p>
        </p:txBody>
      </p:sp>
      <p:sp>
        <p:nvSpPr>
          <p:cNvPr id="7" name="Date Placeholder 6"/>
          <p:cNvSpPr>
            <a:spLocks noGrp="1"/>
          </p:cNvSpPr>
          <p:nvPr>
            <p:ph type="dt" sz="half" idx="10"/>
          </p:nvPr>
        </p:nvSpPr>
        <p:spPr/>
        <p:txBody>
          <a:bodyPr/>
          <a:lstStyle/>
          <a:p>
            <a:r>
              <a:rPr lang="en-US" smtClean="0"/>
              <a:t>July 16, 2017</a:t>
            </a:r>
            <a:endParaRPr lang="en-US"/>
          </a:p>
        </p:txBody>
      </p:sp>
      <p:sp>
        <p:nvSpPr>
          <p:cNvPr id="5" name="Footer Placeholder 4"/>
          <p:cNvSpPr>
            <a:spLocks noGrp="1"/>
          </p:cNvSpPr>
          <p:nvPr>
            <p:ph type="ftr" sz="quarter" idx="11"/>
          </p:nvPr>
        </p:nvSpPr>
        <p:spPr/>
        <p:txBody>
          <a:bodyPr/>
          <a:lstStyle/>
          <a:p>
            <a:r>
              <a:rPr lang="en-US" smtClean="0"/>
              <a:t>Irina.Wagner@Colorado.edu</a:t>
            </a:r>
            <a:endParaRPr lang="en-US"/>
          </a:p>
        </p:txBody>
      </p:sp>
      <p:sp>
        <p:nvSpPr>
          <p:cNvPr id="8" name="Slide Number Placeholder 7"/>
          <p:cNvSpPr>
            <a:spLocks noGrp="1"/>
          </p:cNvSpPr>
          <p:nvPr>
            <p:ph type="sldNum" sz="quarter" idx="12"/>
          </p:nvPr>
        </p:nvSpPr>
        <p:spPr/>
        <p:txBody>
          <a:bodyPr/>
          <a:lstStyle/>
          <a:p>
            <a:fld id="{117DBF39-4B2D-1346-A8ED-FB8B9BA26619}" type="slidenum">
              <a:rPr lang="en-US" smtClean="0"/>
              <a:t>7</a:t>
            </a:fld>
            <a:endParaRPr lang="en-US"/>
          </a:p>
        </p:txBody>
      </p:sp>
    </p:spTree>
    <p:extLst>
      <p:ext uri="{BB962C8B-B14F-4D97-AF65-F5344CB8AC3E}">
        <p14:creationId xmlns:p14="http://schemas.microsoft.com/office/powerpoint/2010/main" val="17365704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p:spPr>
        <p:txBody>
          <a:bodyPr>
            <a:normAutofit/>
          </a:bodyPr>
          <a:lstStyle/>
          <a:p>
            <a:r>
              <a:rPr lang="en-US" dirty="0">
                <a:solidFill>
                  <a:schemeClr val="accent1">
                    <a:lumMod val="50000"/>
                  </a:schemeClr>
                </a:solidFill>
              </a:rPr>
              <a:t>Data</a:t>
            </a:r>
          </a:p>
        </p:txBody>
      </p:sp>
      <p:graphicFrame>
        <p:nvGraphicFramePr>
          <p:cNvPr id="10" name="Content Placeholder 2"/>
          <p:cNvGraphicFramePr>
            <a:graphicFrameLocks noGrp="1"/>
          </p:cNvGraphicFramePr>
          <p:nvPr>
            <p:ph idx="1"/>
            <p:extLst>
              <p:ext uri="{D42A27DB-BD31-4B8C-83A1-F6EECF244321}">
                <p14:modId xmlns:p14="http://schemas.microsoft.com/office/powerpoint/2010/main" val="692225259"/>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Date Placeholder 6"/>
          <p:cNvSpPr>
            <a:spLocks noGrp="1"/>
          </p:cNvSpPr>
          <p:nvPr>
            <p:ph type="dt" sz="half" idx="10"/>
          </p:nvPr>
        </p:nvSpPr>
        <p:spPr>
          <a:xfrm>
            <a:off x="628650" y="6356350"/>
            <a:ext cx="2057400" cy="365125"/>
          </a:xfrm>
        </p:spPr>
        <p:txBody>
          <a:bodyPr>
            <a:normAutofit/>
          </a:bodyPr>
          <a:lstStyle/>
          <a:p>
            <a:r>
              <a:rPr lang="en-US" smtClean="0"/>
              <a:t>July 16, 2017</a:t>
            </a:r>
            <a:endParaRPr lang="en-US"/>
          </a:p>
        </p:txBody>
      </p:sp>
      <p:sp>
        <p:nvSpPr>
          <p:cNvPr id="5" name="Footer Placeholder 4"/>
          <p:cNvSpPr>
            <a:spLocks noGrp="1"/>
          </p:cNvSpPr>
          <p:nvPr>
            <p:ph type="ftr" sz="quarter" idx="11"/>
          </p:nvPr>
        </p:nvSpPr>
        <p:spPr>
          <a:xfrm>
            <a:off x="3028950" y="6356350"/>
            <a:ext cx="3086100" cy="365125"/>
          </a:xfrm>
        </p:spPr>
        <p:txBody>
          <a:bodyPr>
            <a:normAutofit/>
          </a:bodyPr>
          <a:lstStyle/>
          <a:p>
            <a:r>
              <a:rPr lang="en-US"/>
              <a:t>Irina.Wagner@Colorado.edu</a:t>
            </a:r>
          </a:p>
        </p:txBody>
      </p:sp>
      <p:sp>
        <p:nvSpPr>
          <p:cNvPr id="8" name="Slide Number Placeholder 7"/>
          <p:cNvSpPr>
            <a:spLocks noGrp="1"/>
          </p:cNvSpPr>
          <p:nvPr>
            <p:ph type="sldNum" sz="quarter" idx="12"/>
          </p:nvPr>
        </p:nvSpPr>
        <p:spPr>
          <a:xfrm>
            <a:off x="6457950" y="6356350"/>
            <a:ext cx="2057400" cy="365125"/>
          </a:xfrm>
        </p:spPr>
        <p:txBody>
          <a:bodyPr>
            <a:normAutofit/>
          </a:bodyPr>
          <a:lstStyle/>
          <a:p>
            <a:fld id="{117DBF39-4B2D-1346-A8ED-FB8B9BA26619}" type="slidenum">
              <a:rPr lang="en-US" smtClean="0"/>
              <a:pPr/>
              <a:t>8</a:t>
            </a:fld>
            <a:endParaRPr lang="en-US"/>
          </a:p>
        </p:txBody>
      </p:sp>
    </p:spTree>
    <p:extLst>
      <p:ext uri="{BB962C8B-B14F-4D97-AF65-F5344CB8AC3E}">
        <p14:creationId xmlns:p14="http://schemas.microsoft.com/office/powerpoint/2010/main" val="3040581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lumMod val="50000"/>
                  </a:schemeClr>
                </a:solidFill>
              </a:rPr>
              <a:t>Arapaho</a:t>
            </a:r>
            <a:endParaRPr lang="en-US" dirty="0">
              <a:solidFill>
                <a:schemeClr val="accent1">
                  <a:lumMod val="50000"/>
                </a:schemeClr>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50" y="2296462"/>
            <a:ext cx="7886700" cy="3409663"/>
          </a:xfrm>
        </p:spPr>
      </p:pic>
      <p:sp>
        <p:nvSpPr>
          <p:cNvPr id="8" name="Date Placeholder 7"/>
          <p:cNvSpPr>
            <a:spLocks noGrp="1"/>
          </p:cNvSpPr>
          <p:nvPr>
            <p:ph type="dt" sz="half" idx="10"/>
          </p:nvPr>
        </p:nvSpPr>
        <p:spPr/>
        <p:txBody>
          <a:bodyPr/>
          <a:lstStyle/>
          <a:p>
            <a:r>
              <a:rPr lang="en-US" smtClean="0"/>
              <a:t>July 16, 2017</a:t>
            </a:r>
            <a:endParaRPr lang="en-US"/>
          </a:p>
        </p:txBody>
      </p:sp>
      <p:sp>
        <p:nvSpPr>
          <p:cNvPr id="6" name="Footer Placeholder 5"/>
          <p:cNvSpPr>
            <a:spLocks noGrp="1"/>
          </p:cNvSpPr>
          <p:nvPr>
            <p:ph type="ftr" sz="quarter" idx="11"/>
          </p:nvPr>
        </p:nvSpPr>
        <p:spPr/>
        <p:txBody>
          <a:bodyPr/>
          <a:lstStyle/>
          <a:p>
            <a:r>
              <a:rPr lang="en-US" smtClean="0"/>
              <a:t>Irina.Wagner@Colorado.edu</a:t>
            </a:r>
            <a:endParaRPr lang="en-US"/>
          </a:p>
        </p:txBody>
      </p:sp>
      <p:sp>
        <p:nvSpPr>
          <p:cNvPr id="9" name="Slide Number Placeholder 8"/>
          <p:cNvSpPr>
            <a:spLocks noGrp="1"/>
          </p:cNvSpPr>
          <p:nvPr>
            <p:ph type="sldNum" sz="quarter" idx="12"/>
          </p:nvPr>
        </p:nvSpPr>
        <p:spPr/>
        <p:txBody>
          <a:bodyPr/>
          <a:lstStyle/>
          <a:p>
            <a:fld id="{117DBF39-4B2D-1346-A8ED-FB8B9BA26619}" type="slidenum">
              <a:rPr lang="en-US" smtClean="0"/>
              <a:t>9</a:t>
            </a:fld>
            <a:endParaRPr lang="en-US"/>
          </a:p>
        </p:txBody>
      </p:sp>
    </p:spTree>
    <p:extLst>
      <p:ext uri="{BB962C8B-B14F-4D97-AF65-F5344CB8AC3E}">
        <p14:creationId xmlns:p14="http://schemas.microsoft.com/office/powerpoint/2010/main" val="12587828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33461</TotalTime>
  <Words>1825</Words>
  <Application>Microsoft Macintosh PowerPoint</Application>
  <PresentationFormat>On-screen Show (4:3)</PresentationFormat>
  <Paragraphs>191</Paragraphs>
  <Slides>23</Slides>
  <Notes>8</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Brush Script MT</vt:lpstr>
      <vt:lpstr>Calibri</vt:lpstr>
      <vt:lpstr>Mangal</vt:lpstr>
      <vt:lpstr>Tw Cen MT</vt:lpstr>
      <vt:lpstr>Arial</vt:lpstr>
      <vt:lpstr>Office Theme</vt:lpstr>
      <vt:lpstr>Construal of a person  in Arapaho complaints</vt:lpstr>
      <vt:lpstr>Acknowledgements</vt:lpstr>
      <vt:lpstr>Gossiping in Arapaho culture</vt:lpstr>
      <vt:lpstr>The background of the study</vt:lpstr>
      <vt:lpstr>Theoretical background</vt:lpstr>
      <vt:lpstr>PowerPoint Presentation</vt:lpstr>
      <vt:lpstr>Main question</vt:lpstr>
      <vt:lpstr>Data</vt:lpstr>
      <vt:lpstr>Arapaho</vt:lpstr>
      <vt:lpstr>Arapaho</vt:lpstr>
      <vt:lpstr>Linguistic note</vt:lpstr>
      <vt:lpstr>Complaint problem</vt:lpstr>
      <vt:lpstr>Methodology</vt:lpstr>
      <vt:lpstr>Types of Person References</vt:lpstr>
      <vt:lpstr>Targeted individuals</vt:lpstr>
      <vt:lpstr>Targeted individuals</vt:lpstr>
      <vt:lpstr>Targeted “others”</vt:lpstr>
      <vt:lpstr>Targeted “others”</vt:lpstr>
      <vt:lpstr>Targeted “others”</vt:lpstr>
      <vt:lpstr>Everyone</vt:lpstr>
      <vt:lpstr>Conclusion</vt:lpstr>
      <vt:lpstr>References</vt:lpstr>
      <vt:lpstr>Go raibh maith agat!</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Construal of identity in complaints</dc:title>
  <dc:creator>Irina Wagner</dc:creator>
  <cp:lastModifiedBy>Irina Wagner</cp:lastModifiedBy>
  <cp:revision>45</cp:revision>
  <cp:lastPrinted>2017-07-03T22:18:20Z</cp:lastPrinted>
  <dcterms:created xsi:type="dcterms:W3CDTF">2017-06-08T18:32:45Z</dcterms:created>
  <dcterms:modified xsi:type="dcterms:W3CDTF">2017-07-03T22:18:54Z</dcterms:modified>
</cp:coreProperties>
</file>

<file path=docProps/thumbnail.jpeg>
</file>